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0" r:id="rId4"/>
    <p:sldId id="277" r:id="rId5"/>
    <p:sldId id="278" r:id="rId6"/>
    <p:sldId id="258" r:id="rId7"/>
    <p:sldId id="259" r:id="rId8"/>
    <p:sldId id="261" r:id="rId9"/>
    <p:sldId id="262" r:id="rId10"/>
    <p:sldId id="265" r:id="rId11"/>
    <p:sldId id="264" r:id="rId12"/>
    <p:sldId id="269" r:id="rId13"/>
    <p:sldId id="268" r:id="rId14"/>
    <p:sldId id="270" r:id="rId15"/>
    <p:sldId id="273" r:id="rId16"/>
    <p:sldId id="275" r:id="rId17"/>
    <p:sldId id="274" r:id="rId18"/>
    <p:sldId id="271" r:id="rId19"/>
    <p:sldId id="272" r:id="rId20"/>
    <p:sldId id="276" r:id="rId21"/>
    <p:sldId id="280" r:id="rId22"/>
    <p:sldId id="27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61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2" autoAdjust="0"/>
    <p:restoredTop sz="94660"/>
  </p:normalViewPr>
  <p:slideViewPr>
    <p:cSldViewPr snapToGrid="0">
      <p:cViewPr varScale="1">
        <p:scale>
          <a:sx n="70" d="100"/>
          <a:sy n="70" d="100"/>
        </p:scale>
        <p:origin x="57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C513358-88B3-4E5E-96D6-C325F2046E3B}" type="datetimeFigureOut">
              <a:rPr lang="en-CA" smtClean="0"/>
              <a:t>2025-04-23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207E2782-CF82-4EE2-B219-A5B519574C3F}" type="slidenum">
              <a:rPr lang="en-CA" smtClean="0"/>
              <a:t>‹#›</a:t>
            </a:fld>
            <a:endParaRPr lang="en-CA"/>
          </a:p>
        </p:txBody>
      </p:sp>
    </p:spTree>
    <p:extLst>
      <p:ext uri="{BB962C8B-B14F-4D97-AF65-F5344CB8AC3E}">
        <p14:creationId xmlns:p14="http://schemas.microsoft.com/office/powerpoint/2010/main" val="3562069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C513358-88B3-4E5E-96D6-C325F2046E3B}" type="datetimeFigureOut">
              <a:rPr lang="en-CA" smtClean="0"/>
              <a:t>2025-04-23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207E2782-CF82-4EE2-B219-A5B519574C3F}" type="slidenum">
              <a:rPr lang="en-CA" smtClean="0"/>
              <a:t>‹#›</a:t>
            </a:fld>
            <a:endParaRPr lang="en-CA"/>
          </a:p>
        </p:txBody>
      </p:sp>
    </p:spTree>
    <p:extLst>
      <p:ext uri="{BB962C8B-B14F-4D97-AF65-F5344CB8AC3E}">
        <p14:creationId xmlns:p14="http://schemas.microsoft.com/office/powerpoint/2010/main" val="27019264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513358-88B3-4E5E-96D6-C325F2046E3B}" type="datetimeFigureOut">
              <a:rPr lang="en-CA" smtClean="0"/>
              <a:t>2025-04-23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207E2782-CF82-4EE2-B219-A5B519574C3F}" type="slidenum">
              <a:rPr lang="en-CA" smtClean="0"/>
              <a:t>‹#›</a:t>
            </a:fld>
            <a:endParaRPr lang="en-CA"/>
          </a:p>
        </p:txBody>
      </p:sp>
    </p:spTree>
    <p:extLst>
      <p:ext uri="{BB962C8B-B14F-4D97-AF65-F5344CB8AC3E}">
        <p14:creationId xmlns:p14="http://schemas.microsoft.com/office/powerpoint/2010/main" val="3721456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DC513358-88B3-4E5E-96D6-C325F2046E3B}" type="datetimeFigureOut">
              <a:rPr lang="en-CA" smtClean="0"/>
              <a:t>2025-04-23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207E2782-CF82-4EE2-B219-A5B519574C3F}" type="slidenum">
              <a:rPr lang="en-CA" smtClean="0"/>
              <a:t>‹#›</a:t>
            </a:fld>
            <a:endParaRPr lang="en-CA"/>
          </a:p>
        </p:txBody>
      </p:sp>
    </p:spTree>
    <p:extLst>
      <p:ext uri="{BB962C8B-B14F-4D97-AF65-F5344CB8AC3E}">
        <p14:creationId xmlns:p14="http://schemas.microsoft.com/office/powerpoint/2010/main" val="28905588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DC513358-88B3-4E5E-96D6-C325F2046E3B}" type="datetimeFigureOut">
              <a:rPr lang="en-CA" smtClean="0"/>
              <a:t>2025-04-23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207E2782-CF82-4EE2-B219-A5B519574C3F}" type="slidenum">
              <a:rPr lang="en-CA" smtClean="0"/>
              <a:t>‹#›</a:t>
            </a:fld>
            <a:endParaRPr lang="en-CA"/>
          </a:p>
        </p:txBody>
      </p:sp>
    </p:spTree>
    <p:extLst>
      <p:ext uri="{BB962C8B-B14F-4D97-AF65-F5344CB8AC3E}">
        <p14:creationId xmlns:p14="http://schemas.microsoft.com/office/powerpoint/2010/main" val="9141244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513358-88B3-4E5E-96D6-C325F2046E3B}" type="datetimeFigureOut">
              <a:rPr lang="en-CA" smtClean="0"/>
              <a:t>2025-04-23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207E2782-CF82-4EE2-B219-A5B519574C3F}" type="slidenum">
              <a:rPr lang="en-CA" smtClean="0"/>
              <a:t>‹#›</a:t>
            </a:fld>
            <a:endParaRPr lang="en-CA"/>
          </a:p>
        </p:txBody>
      </p:sp>
    </p:spTree>
    <p:extLst>
      <p:ext uri="{BB962C8B-B14F-4D97-AF65-F5344CB8AC3E}">
        <p14:creationId xmlns:p14="http://schemas.microsoft.com/office/powerpoint/2010/main" val="26440058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513358-88B3-4E5E-96D6-C325F2046E3B}" type="datetimeFigureOut">
              <a:rPr lang="en-CA" smtClean="0"/>
              <a:t>2025-04-23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207E2782-CF82-4EE2-B219-A5B519574C3F}" type="slidenum">
              <a:rPr lang="en-CA" smtClean="0"/>
              <a:t>‹#›</a:t>
            </a:fld>
            <a:endParaRPr lang="en-CA"/>
          </a:p>
        </p:txBody>
      </p:sp>
    </p:spTree>
    <p:extLst>
      <p:ext uri="{BB962C8B-B14F-4D97-AF65-F5344CB8AC3E}">
        <p14:creationId xmlns:p14="http://schemas.microsoft.com/office/powerpoint/2010/main" val="572432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513358-88B3-4E5E-96D6-C325F2046E3B}" type="datetimeFigureOut">
              <a:rPr lang="en-CA" smtClean="0"/>
              <a:t>2025-04-23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207E2782-CF82-4EE2-B219-A5B519574C3F}" type="slidenum">
              <a:rPr lang="en-CA" smtClean="0"/>
              <a:t>‹#›</a:t>
            </a:fld>
            <a:endParaRPr lang="en-CA"/>
          </a:p>
        </p:txBody>
      </p:sp>
    </p:spTree>
    <p:extLst>
      <p:ext uri="{BB962C8B-B14F-4D97-AF65-F5344CB8AC3E}">
        <p14:creationId xmlns:p14="http://schemas.microsoft.com/office/powerpoint/2010/main" val="27976727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513358-88B3-4E5E-96D6-C325F2046E3B}" type="datetimeFigureOut">
              <a:rPr lang="en-CA" smtClean="0"/>
              <a:t>2025-04-23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207E2782-CF82-4EE2-B219-A5B519574C3F}" type="slidenum">
              <a:rPr lang="en-CA" smtClean="0"/>
              <a:t>‹#›</a:t>
            </a:fld>
            <a:endParaRPr lang="en-CA"/>
          </a:p>
        </p:txBody>
      </p:sp>
    </p:spTree>
    <p:extLst>
      <p:ext uri="{BB962C8B-B14F-4D97-AF65-F5344CB8AC3E}">
        <p14:creationId xmlns:p14="http://schemas.microsoft.com/office/powerpoint/2010/main" val="384878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513358-88B3-4E5E-96D6-C325F2046E3B}" type="datetimeFigureOut">
              <a:rPr lang="en-CA" smtClean="0"/>
              <a:t>2025-04-23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207E2782-CF82-4EE2-B219-A5B519574C3F}" type="slidenum">
              <a:rPr lang="en-CA" smtClean="0"/>
              <a:t>‹#›</a:t>
            </a:fld>
            <a:endParaRPr lang="en-CA"/>
          </a:p>
        </p:txBody>
      </p:sp>
    </p:spTree>
    <p:extLst>
      <p:ext uri="{BB962C8B-B14F-4D97-AF65-F5344CB8AC3E}">
        <p14:creationId xmlns:p14="http://schemas.microsoft.com/office/powerpoint/2010/main" val="3033411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513358-88B3-4E5E-96D6-C325F2046E3B}" type="datetimeFigureOut">
              <a:rPr lang="en-CA" smtClean="0"/>
              <a:t>2025-04-23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207E2782-CF82-4EE2-B219-A5B519574C3F}" type="slidenum">
              <a:rPr lang="en-CA" smtClean="0"/>
              <a:t>‹#›</a:t>
            </a:fld>
            <a:endParaRPr lang="en-CA"/>
          </a:p>
        </p:txBody>
      </p:sp>
    </p:spTree>
    <p:extLst>
      <p:ext uri="{BB962C8B-B14F-4D97-AF65-F5344CB8AC3E}">
        <p14:creationId xmlns:p14="http://schemas.microsoft.com/office/powerpoint/2010/main" val="2011769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C513358-88B3-4E5E-96D6-C325F2046E3B}" type="datetimeFigureOut">
              <a:rPr lang="en-CA" smtClean="0"/>
              <a:t>2025-04-23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207E2782-CF82-4EE2-B219-A5B519574C3F}" type="slidenum">
              <a:rPr lang="en-CA" smtClean="0"/>
              <a:t>‹#›</a:t>
            </a:fld>
            <a:endParaRPr lang="en-CA"/>
          </a:p>
        </p:txBody>
      </p:sp>
    </p:spTree>
    <p:extLst>
      <p:ext uri="{BB962C8B-B14F-4D97-AF65-F5344CB8AC3E}">
        <p14:creationId xmlns:p14="http://schemas.microsoft.com/office/powerpoint/2010/main" val="1412760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C513358-88B3-4E5E-96D6-C325F2046E3B}" type="datetimeFigureOut">
              <a:rPr lang="en-CA" smtClean="0"/>
              <a:t>2025-04-23</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207E2782-CF82-4EE2-B219-A5B519574C3F}" type="slidenum">
              <a:rPr lang="en-CA" smtClean="0"/>
              <a:t>‹#›</a:t>
            </a:fld>
            <a:endParaRPr lang="en-CA"/>
          </a:p>
        </p:txBody>
      </p:sp>
    </p:spTree>
    <p:extLst>
      <p:ext uri="{BB962C8B-B14F-4D97-AF65-F5344CB8AC3E}">
        <p14:creationId xmlns:p14="http://schemas.microsoft.com/office/powerpoint/2010/main" val="3131552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C513358-88B3-4E5E-96D6-C325F2046E3B}" type="datetimeFigureOut">
              <a:rPr lang="en-CA" smtClean="0"/>
              <a:t>2025-04-23</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207E2782-CF82-4EE2-B219-A5B519574C3F}" type="slidenum">
              <a:rPr lang="en-CA" smtClean="0"/>
              <a:t>‹#›</a:t>
            </a:fld>
            <a:endParaRPr lang="en-CA"/>
          </a:p>
        </p:txBody>
      </p:sp>
    </p:spTree>
    <p:extLst>
      <p:ext uri="{BB962C8B-B14F-4D97-AF65-F5344CB8AC3E}">
        <p14:creationId xmlns:p14="http://schemas.microsoft.com/office/powerpoint/2010/main" val="603224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513358-88B3-4E5E-96D6-C325F2046E3B}" type="datetimeFigureOut">
              <a:rPr lang="en-CA" smtClean="0"/>
              <a:t>2025-04-23</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207E2782-CF82-4EE2-B219-A5B519574C3F}" type="slidenum">
              <a:rPr lang="en-CA" smtClean="0"/>
              <a:t>‹#›</a:t>
            </a:fld>
            <a:endParaRPr lang="en-CA"/>
          </a:p>
        </p:txBody>
      </p:sp>
    </p:spTree>
    <p:extLst>
      <p:ext uri="{BB962C8B-B14F-4D97-AF65-F5344CB8AC3E}">
        <p14:creationId xmlns:p14="http://schemas.microsoft.com/office/powerpoint/2010/main" val="28647446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C513358-88B3-4E5E-96D6-C325F2046E3B}" type="datetimeFigureOut">
              <a:rPr lang="en-CA" smtClean="0"/>
              <a:t>2025-04-23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207E2782-CF82-4EE2-B219-A5B519574C3F}" type="slidenum">
              <a:rPr lang="en-CA" smtClean="0"/>
              <a:t>‹#›</a:t>
            </a:fld>
            <a:endParaRPr lang="en-CA"/>
          </a:p>
        </p:txBody>
      </p:sp>
    </p:spTree>
    <p:extLst>
      <p:ext uri="{BB962C8B-B14F-4D97-AF65-F5344CB8AC3E}">
        <p14:creationId xmlns:p14="http://schemas.microsoft.com/office/powerpoint/2010/main" val="1733482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DC513358-88B3-4E5E-96D6-C325F2046E3B}" type="datetimeFigureOut">
              <a:rPr lang="en-CA" smtClean="0"/>
              <a:t>2025-04-23</a:t>
            </a:fld>
            <a:endParaRPr lang="en-CA"/>
          </a:p>
        </p:txBody>
      </p:sp>
      <p:sp>
        <p:nvSpPr>
          <p:cNvPr id="6" name="Footer Placeholder 5"/>
          <p:cNvSpPr>
            <a:spLocks noGrp="1"/>
          </p:cNvSpPr>
          <p:nvPr>
            <p:ph type="ftr" sz="quarter" idx="11"/>
          </p:nvPr>
        </p:nvSpPr>
        <p:spPr>
          <a:xfrm>
            <a:off x="1141412" y="5883275"/>
            <a:ext cx="5105400" cy="365125"/>
          </a:xfrm>
        </p:spPr>
        <p:txBody>
          <a:bodyPr/>
          <a:lstStyle/>
          <a:p>
            <a:endParaRPr lang="en-CA"/>
          </a:p>
        </p:txBody>
      </p:sp>
      <p:sp>
        <p:nvSpPr>
          <p:cNvPr id="7" name="Slide Number Placeholder 6"/>
          <p:cNvSpPr>
            <a:spLocks noGrp="1"/>
          </p:cNvSpPr>
          <p:nvPr>
            <p:ph type="sldNum" sz="quarter" idx="12"/>
          </p:nvPr>
        </p:nvSpPr>
        <p:spPr>
          <a:xfrm>
            <a:off x="10742612" y="5883275"/>
            <a:ext cx="322567" cy="365125"/>
          </a:xfrm>
        </p:spPr>
        <p:txBody>
          <a:bodyPr/>
          <a:lstStyle/>
          <a:p>
            <a:fld id="{207E2782-CF82-4EE2-B219-A5B519574C3F}" type="slidenum">
              <a:rPr lang="en-CA" smtClean="0"/>
              <a:t>‹#›</a:t>
            </a:fld>
            <a:endParaRPr lang="en-CA"/>
          </a:p>
        </p:txBody>
      </p:sp>
    </p:spTree>
    <p:extLst>
      <p:ext uri="{BB962C8B-B14F-4D97-AF65-F5344CB8AC3E}">
        <p14:creationId xmlns:p14="http://schemas.microsoft.com/office/powerpoint/2010/main" val="577695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C513358-88B3-4E5E-96D6-C325F2046E3B}" type="datetimeFigureOut">
              <a:rPr lang="en-CA" smtClean="0"/>
              <a:t>2025-04-23</a:t>
            </a:fld>
            <a:endParaRPr lang="en-CA"/>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CA"/>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207E2782-CF82-4EE2-B219-A5B519574C3F}" type="slidenum">
              <a:rPr lang="en-CA" smtClean="0"/>
              <a:t>‹#›</a:t>
            </a:fld>
            <a:endParaRPr lang="en-CA"/>
          </a:p>
        </p:txBody>
      </p:sp>
    </p:spTree>
    <p:extLst>
      <p:ext uri="{BB962C8B-B14F-4D97-AF65-F5344CB8AC3E}">
        <p14:creationId xmlns:p14="http://schemas.microsoft.com/office/powerpoint/2010/main" val="363895133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www.researchgate.net/publication/343720451_A_Case_Study_in_Credit_Fraud_Detection_With_SMOTE_and_XGBoost"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datasets/shashwatwork/dataco-smart-supply-chain-for-big-data-analysis" TargetMode="External"/><Relationship Id="rId2" Type="http://schemas.openxmlformats.org/officeDocument/2006/relationships/hyperlink" Target="https://data.mendeley.com/datasets/8gx2fvg2k6/5"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 name="Picture 3" descr="A person holding a globe with a container in the middle&#10;&#10;Description automatically generated with medium confidence">
            <a:extLst>
              <a:ext uri="{FF2B5EF4-FFF2-40B4-BE49-F238E27FC236}">
                <a16:creationId xmlns:a16="http://schemas.microsoft.com/office/drawing/2014/main" id="{95B7F1A9-BA00-5042-B8B1-5502A61BB143}"/>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l="3813" r="7299"/>
          <a:stretch/>
        </p:blipFill>
        <p:spPr>
          <a:xfrm>
            <a:off x="20" y="-1"/>
            <a:ext cx="12191980" cy="6857999"/>
          </a:xfrm>
          <a:prstGeom prst="rect">
            <a:avLst/>
          </a:prstGeom>
        </p:spPr>
      </p:pic>
      <p:sp>
        <p:nvSpPr>
          <p:cNvPr id="2" name="Title 1">
            <a:extLst>
              <a:ext uri="{FF2B5EF4-FFF2-40B4-BE49-F238E27FC236}">
                <a16:creationId xmlns:a16="http://schemas.microsoft.com/office/drawing/2014/main" id="{0C5FBEDB-1D86-FAD9-C0C5-E7EAB9C4A4EB}"/>
              </a:ext>
            </a:extLst>
          </p:cNvPr>
          <p:cNvSpPr>
            <a:spLocks noGrp="1"/>
          </p:cNvSpPr>
          <p:nvPr>
            <p:ph type="ctrTitle"/>
          </p:nvPr>
        </p:nvSpPr>
        <p:spPr>
          <a:xfrm>
            <a:off x="749808" y="3739896"/>
            <a:ext cx="10835640" cy="2066064"/>
          </a:xfrm>
        </p:spPr>
        <p:txBody>
          <a:bodyPr>
            <a:normAutofit/>
          </a:bodyPr>
          <a:lstStyle/>
          <a:p>
            <a:r>
              <a:rPr lang="en-US" dirty="0">
                <a:solidFill>
                  <a:srgbClr val="FFFFFF"/>
                </a:solidFill>
              </a:rPr>
              <a:t>Optimizing Supply Chain Operation</a:t>
            </a:r>
            <a:endParaRPr lang="en-CA" dirty="0">
              <a:solidFill>
                <a:srgbClr val="FFFFFF"/>
              </a:solidFill>
            </a:endParaRPr>
          </a:p>
        </p:txBody>
      </p:sp>
    </p:spTree>
    <p:extLst>
      <p:ext uri="{BB962C8B-B14F-4D97-AF65-F5344CB8AC3E}">
        <p14:creationId xmlns:p14="http://schemas.microsoft.com/office/powerpoint/2010/main" val="282650252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8D887-0842-0B24-8F8A-BB6B7C79191A}"/>
              </a:ext>
            </a:extLst>
          </p:cNvPr>
          <p:cNvSpPr>
            <a:spLocks noGrp="1"/>
          </p:cNvSpPr>
          <p:nvPr>
            <p:ph type="title"/>
          </p:nvPr>
        </p:nvSpPr>
        <p:spPr>
          <a:xfrm>
            <a:off x="138684" y="5038344"/>
            <a:ext cx="11914632" cy="1600200"/>
          </a:xfrm>
        </p:spPr>
        <p:txBody>
          <a:bodyPr>
            <a:normAutofit fontScale="90000"/>
          </a:bodyPr>
          <a:lstStyle/>
          <a:p>
            <a:r>
              <a:rPr lang="en-US" dirty="0"/>
              <a:t>SMOTE balances the dataset by creating synthetic minority class samples. It helps the model learn rare cases better and avoids bias toward the majority class.</a:t>
            </a:r>
            <a:endParaRPr lang="en-CA" dirty="0"/>
          </a:p>
        </p:txBody>
      </p:sp>
      <p:pic>
        <p:nvPicPr>
          <p:cNvPr id="6146" name="Picture 2" descr="Balancing the Scales: How SMOTE Transforms Machine Learning with Imbalanced  Data | by Muhammad Muhsi Sidik | Python in Plain English">
            <a:extLst>
              <a:ext uri="{FF2B5EF4-FFF2-40B4-BE49-F238E27FC236}">
                <a16:creationId xmlns:a16="http://schemas.microsoft.com/office/drawing/2014/main" id="{6EA1BBBF-A07F-907A-38D3-117CC9A1FFE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53175" y="550574"/>
            <a:ext cx="7685649" cy="4323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73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3656BC99-44BC-7F03-5DC1-6407B903A006}"/>
              </a:ext>
            </a:extLst>
          </p:cNvPr>
          <p:cNvCxnSpPr>
            <a:cxnSpLocks/>
          </p:cNvCxnSpPr>
          <p:nvPr/>
        </p:nvCxnSpPr>
        <p:spPr>
          <a:xfrm>
            <a:off x="5980176" y="265176"/>
            <a:ext cx="0" cy="6263640"/>
          </a:xfrm>
          <a:prstGeom prst="line">
            <a:avLst/>
          </a:prstGeom>
        </p:spPr>
        <p:style>
          <a:lnRef idx="3">
            <a:schemeClr val="accent6"/>
          </a:lnRef>
          <a:fillRef idx="0">
            <a:schemeClr val="accent6"/>
          </a:fillRef>
          <a:effectRef idx="2">
            <a:schemeClr val="accent6"/>
          </a:effectRef>
          <a:fontRef idx="minor">
            <a:schemeClr val="tx1"/>
          </a:fontRef>
        </p:style>
      </p:cxnSp>
      <p:sp>
        <p:nvSpPr>
          <p:cNvPr id="6" name="Rectangle 5">
            <a:extLst>
              <a:ext uri="{FF2B5EF4-FFF2-40B4-BE49-F238E27FC236}">
                <a16:creationId xmlns:a16="http://schemas.microsoft.com/office/drawing/2014/main" id="{EB7D735F-F9BB-72CD-221F-536C810C8312}"/>
              </a:ext>
            </a:extLst>
          </p:cNvPr>
          <p:cNvSpPr/>
          <p:nvPr/>
        </p:nvSpPr>
        <p:spPr>
          <a:xfrm>
            <a:off x="676198" y="201168"/>
            <a:ext cx="4343858" cy="5760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SMOTE (50-50)</a:t>
            </a:r>
            <a:endParaRPr lang="en-CA" dirty="0"/>
          </a:p>
        </p:txBody>
      </p:sp>
      <p:sp>
        <p:nvSpPr>
          <p:cNvPr id="7" name="Rectangle 6">
            <a:extLst>
              <a:ext uri="{FF2B5EF4-FFF2-40B4-BE49-F238E27FC236}">
                <a16:creationId xmlns:a16="http://schemas.microsoft.com/office/drawing/2014/main" id="{C14F9F2C-B7B9-DDAF-3081-86F26EC0BA65}"/>
              </a:ext>
            </a:extLst>
          </p:cNvPr>
          <p:cNvSpPr/>
          <p:nvPr/>
        </p:nvSpPr>
        <p:spPr>
          <a:xfrm>
            <a:off x="6785759" y="201168"/>
            <a:ext cx="4343858" cy="5760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SMOTE (30%)</a:t>
            </a:r>
            <a:endParaRPr lang="en-CA" dirty="0"/>
          </a:p>
        </p:txBody>
      </p:sp>
      <p:pic>
        <p:nvPicPr>
          <p:cNvPr id="9" name="Picture 8">
            <a:extLst>
              <a:ext uri="{FF2B5EF4-FFF2-40B4-BE49-F238E27FC236}">
                <a16:creationId xmlns:a16="http://schemas.microsoft.com/office/drawing/2014/main" id="{51663336-E57B-B979-AD89-0BC40614DEDA}"/>
              </a:ext>
            </a:extLst>
          </p:cNvPr>
          <p:cNvPicPr>
            <a:picLocks noChangeAspect="1"/>
          </p:cNvPicPr>
          <p:nvPr/>
        </p:nvPicPr>
        <p:blipFill>
          <a:blip r:embed="rId2"/>
          <a:stretch>
            <a:fillRect/>
          </a:stretch>
        </p:blipFill>
        <p:spPr>
          <a:xfrm>
            <a:off x="6785758" y="1083299"/>
            <a:ext cx="4360775" cy="3144362"/>
          </a:xfrm>
          <a:prstGeom prst="rect">
            <a:avLst/>
          </a:prstGeom>
        </p:spPr>
      </p:pic>
      <p:pic>
        <p:nvPicPr>
          <p:cNvPr id="11" name="Picture 10">
            <a:extLst>
              <a:ext uri="{FF2B5EF4-FFF2-40B4-BE49-F238E27FC236}">
                <a16:creationId xmlns:a16="http://schemas.microsoft.com/office/drawing/2014/main" id="{BB93042F-FEBB-F46C-56B3-F66E45706FD2}"/>
              </a:ext>
            </a:extLst>
          </p:cNvPr>
          <p:cNvPicPr>
            <a:picLocks noChangeAspect="1"/>
          </p:cNvPicPr>
          <p:nvPr/>
        </p:nvPicPr>
        <p:blipFill>
          <a:blip r:embed="rId3"/>
          <a:stretch>
            <a:fillRect/>
          </a:stretch>
        </p:blipFill>
        <p:spPr>
          <a:xfrm>
            <a:off x="671848" y="1188720"/>
            <a:ext cx="4348209" cy="3039049"/>
          </a:xfrm>
          <a:prstGeom prst="rect">
            <a:avLst/>
          </a:prstGeom>
        </p:spPr>
      </p:pic>
      <p:graphicFrame>
        <p:nvGraphicFramePr>
          <p:cNvPr id="14" name="Content Placeholder 3">
            <a:extLst>
              <a:ext uri="{FF2B5EF4-FFF2-40B4-BE49-F238E27FC236}">
                <a16:creationId xmlns:a16="http://schemas.microsoft.com/office/drawing/2014/main" id="{1515D01A-72C5-D598-9673-EF4FF8784C7C}"/>
              </a:ext>
            </a:extLst>
          </p:cNvPr>
          <p:cNvGraphicFramePr>
            <a:graphicFrameLocks/>
          </p:cNvGraphicFramePr>
          <p:nvPr>
            <p:extLst>
              <p:ext uri="{D42A27DB-BD31-4B8C-83A1-F6EECF244321}">
                <p14:modId xmlns:p14="http://schemas.microsoft.com/office/powerpoint/2010/main" val="958252101"/>
              </p:ext>
            </p:extLst>
          </p:nvPr>
        </p:nvGraphicFramePr>
        <p:xfrm>
          <a:off x="676199" y="4521470"/>
          <a:ext cx="4435292" cy="2200633"/>
        </p:xfrm>
        <a:graphic>
          <a:graphicData uri="http://schemas.openxmlformats.org/drawingml/2006/table">
            <a:tbl>
              <a:tblPr>
                <a:tableStyleId>{5C22544A-7EE6-4342-B048-85BDC9FD1C3A}</a:tableStyleId>
              </a:tblPr>
              <a:tblGrid>
                <a:gridCol w="1304496">
                  <a:extLst>
                    <a:ext uri="{9D8B030D-6E8A-4147-A177-3AD203B41FA5}">
                      <a16:colId xmlns:a16="http://schemas.microsoft.com/office/drawing/2014/main" val="2466740719"/>
                    </a:ext>
                  </a:extLst>
                </a:gridCol>
                <a:gridCol w="782699">
                  <a:extLst>
                    <a:ext uri="{9D8B030D-6E8A-4147-A177-3AD203B41FA5}">
                      <a16:colId xmlns:a16="http://schemas.microsoft.com/office/drawing/2014/main" val="3179415191"/>
                    </a:ext>
                  </a:extLst>
                </a:gridCol>
                <a:gridCol w="782699">
                  <a:extLst>
                    <a:ext uri="{9D8B030D-6E8A-4147-A177-3AD203B41FA5}">
                      <a16:colId xmlns:a16="http://schemas.microsoft.com/office/drawing/2014/main" val="161229965"/>
                    </a:ext>
                  </a:extLst>
                </a:gridCol>
                <a:gridCol w="782699">
                  <a:extLst>
                    <a:ext uri="{9D8B030D-6E8A-4147-A177-3AD203B41FA5}">
                      <a16:colId xmlns:a16="http://schemas.microsoft.com/office/drawing/2014/main" val="1458713903"/>
                    </a:ext>
                  </a:extLst>
                </a:gridCol>
                <a:gridCol w="782699">
                  <a:extLst>
                    <a:ext uri="{9D8B030D-6E8A-4147-A177-3AD203B41FA5}">
                      <a16:colId xmlns:a16="http://schemas.microsoft.com/office/drawing/2014/main" val="975358287"/>
                    </a:ext>
                  </a:extLst>
                </a:gridCol>
              </a:tblGrid>
              <a:tr h="358836">
                <a:tc>
                  <a:txBody>
                    <a:bodyPr/>
                    <a:lstStyle/>
                    <a:p>
                      <a:pPr algn="ctr" fontAlgn="ctr"/>
                      <a:r>
                        <a:rPr lang="en-CA" sz="1100" u="none" strike="noStrike" dirty="0">
                          <a:effectLst/>
                        </a:rPr>
                        <a:t>Class</a:t>
                      </a:r>
                      <a:endParaRPr lang="en-CA" sz="1100" b="1"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ctr"/>
                      <a:r>
                        <a:rPr lang="en-CA" sz="1100" u="none" strike="noStrike" dirty="0">
                          <a:effectLst/>
                        </a:rPr>
                        <a:t>Precision</a:t>
                      </a:r>
                      <a:endParaRPr lang="en-CA" sz="1100" b="1"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ctr"/>
                      <a:r>
                        <a:rPr lang="en-CA" sz="1100" u="none" strike="noStrike">
                          <a:effectLst/>
                        </a:rPr>
                        <a:t>Recall</a:t>
                      </a:r>
                      <a:endParaRPr lang="en-CA" sz="1100" b="1"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CA" sz="1100" u="none" strike="noStrike" dirty="0">
                          <a:effectLst/>
                        </a:rPr>
                        <a:t>F1-Score</a:t>
                      </a:r>
                      <a:endParaRPr lang="en-CA" sz="1100" b="1"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ctr"/>
                      <a:r>
                        <a:rPr lang="en-CA" sz="1100" u="none" strike="noStrike">
                          <a:effectLst/>
                        </a:rPr>
                        <a:t>Support</a:t>
                      </a:r>
                      <a:endParaRPr lang="en-CA" sz="1100" b="1"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161391177"/>
                  </a:ext>
                </a:extLst>
              </a:tr>
              <a:tr h="450934">
                <a:tc>
                  <a:txBody>
                    <a:bodyPr/>
                    <a:lstStyle/>
                    <a:p>
                      <a:pPr algn="ctr" fontAlgn="ctr"/>
                      <a:r>
                        <a:rPr lang="en-CA" sz="1100" u="none" strike="noStrike">
                          <a:effectLst/>
                        </a:rPr>
                        <a:t>0</a:t>
                      </a:r>
                      <a:endParaRPr lang="en-CA" sz="1100" b="1"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CA" sz="1100" u="none" strike="noStrike">
                          <a:effectLst/>
                        </a:rPr>
                        <a:t>0.99</a:t>
                      </a:r>
                      <a:endParaRPr lang="en-CA"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CA" sz="1100" u="none" strike="noStrike" dirty="0">
                          <a:effectLst/>
                        </a:rPr>
                        <a:t>0.98</a:t>
                      </a:r>
                      <a:endParaRPr lang="en-CA" sz="11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ctr"/>
                      <a:r>
                        <a:rPr lang="en-CA" sz="1100" u="none" strike="noStrike">
                          <a:effectLst/>
                        </a:rPr>
                        <a:t>0.99</a:t>
                      </a:r>
                      <a:endParaRPr lang="en-CA"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CA" sz="1100" u="none" strike="noStrike">
                          <a:effectLst/>
                        </a:rPr>
                        <a:t>35,292</a:t>
                      </a:r>
                      <a:endParaRPr lang="en-CA"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3925804896"/>
                  </a:ext>
                </a:extLst>
              </a:tr>
              <a:tr h="267699">
                <a:tc>
                  <a:txBody>
                    <a:bodyPr/>
                    <a:lstStyle/>
                    <a:p>
                      <a:pPr algn="ctr" fontAlgn="ctr"/>
                      <a:r>
                        <a:rPr lang="en-CA" sz="1100" u="none" strike="noStrike">
                          <a:effectLst/>
                        </a:rPr>
                        <a:t>1</a:t>
                      </a:r>
                      <a:endParaRPr lang="en-CA" sz="1100" b="1"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CA" sz="1100" u="none" strike="noStrike">
                          <a:effectLst/>
                        </a:rPr>
                        <a:t>0.41</a:t>
                      </a:r>
                      <a:endParaRPr lang="en-CA"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CA" sz="1100" u="none" strike="noStrike" dirty="0">
                          <a:effectLst/>
                        </a:rPr>
                        <a:t>0.52</a:t>
                      </a:r>
                      <a:endParaRPr lang="en-CA" sz="11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ctr"/>
                      <a:r>
                        <a:rPr lang="en-CA" sz="1100" u="none" strike="noStrike" dirty="0">
                          <a:effectLst/>
                        </a:rPr>
                        <a:t>0.46</a:t>
                      </a:r>
                      <a:endParaRPr lang="en-CA" sz="11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ctr"/>
                      <a:r>
                        <a:rPr lang="en-CA" sz="1100" u="none" strike="noStrike">
                          <a:effectLst/>
                        </a:rPr>
                        <a:t>812</a:t>
                      </a:r>
                      <a:endParaRPr lang="en-CA"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3740533098"/>
                  </a:ext>
                </a:extLst>
              </a:tr>
              <a:tr h="267699">
                <a:tc>
                  <a:txBody>
                    <a:bodyPr/>
                    <a:lstStyle/>
                    <a:p>
                      <a:pPr algn="ctr" fontAlgn="ctr"/>
                      <a:r>
                        <a:rPr lang="en-CA" sz="1100" u="none" strike="noStrike">
                          <a:effectLst/>
                        </a:rPr>
                        <a:t>Accuracy</a:t>
                      </a:r>
                      <a:endParaRPr lang="en-CA" sz="1100" b="1"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CA" sz="1100" u="none" strike="noStrike">
                          <a:effectLst/>
                        </a:rPr>
                        <a:t> </a:t>
                      </a:r>
                      <a:endParaRPr lang="en-CA"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CA" sz="1100" u="none" strike="noStrike">
                          <a:effectLst/>
                        </a:rPr>
                        <a:t> </a:t>
                      </a:r>
                      <a:endParaRPr lang="en-CA"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CA" sz="1100" u="none" strike="noStrike" dirty="0">
                          <a:effectLst/>
                        </a:rPr>
                        <a:t>0.97</a:t>
                      </a:r>
                      <a:endParaRPr lang="en-CA" sz="1100" b="1"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ctr"/>
                      <a:r>
                        <a:rPr lang="en-CA" sz="1100" u="none" strike="noStrike">
                          <a:effectLst/>
                        </a:rPr>
                        <a:t>36,104</a:t>
                      </a:r>
                      <a:endParaRPr lang="en-CA"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414415738"/>
                  </a:ext>
                </a:extLst>
              </a:tr>
              <a:tr h="496629">
                <a:tc>
                  <a:txBody>
                    <a:bodyPr/>
                    <a:lstStyle/>
                    <a:p>
                      <a:pPr algn="ctr" fontAlgn="ctr"/>
                      <a:r>
                        <a:rPr lang="en-CA" sz="1100" u="none" strike="noStrike">
                          <a:effectLst/>
                        </a:rPr>
                        <a:t>Macro Average</a:t>
                      </a:r>
                      <a:endParaRPr lang="en-CA" sz="1100" b="1"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CA" sz="1100" u="none" strike="noStrike">
                          <a:effectLst/>
                        </a:rPr>
                        <a:t>0.7</a:t>
                      </a:r>
                      <a:endParaRPr lang="en-CA"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CA" sz="1100" u="none" strike="noStrike">
                          <a:effectLst/>
                        </a:rPr>
                        <a:t>0.75</a:t>
                      </a:r>
                      <a:endParaRPr lang="en-CA"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CA" sz="1100" u="none" strike="noStrike">
                          <a:effectLst/>
                        </a:rPr>
                        <a:t>0.72</a:t>
                      </a:r>
                      <a:endParaRPr lang="en-CA"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CA" sz="1100" u="none" strike="noStrike">
                          <a:effectLst/>
                        </a:rPr>
                        <a:t>36,104</a:t>
                      </a:r>
                      <a:endParaRPr lang="en-CA"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313510630"/>
                  </a:ext>
                </a:extLst>
              </a:tr>
              <a:tr h="358836">
                <a:tc>
                  <a:txBody>
                    <a:bodyPr/>
                    <a:lstStyle/>
                    <a:p>
                      <a:pPr algn="ctr" fontAlgn="ctr"/>
                      <a:r>
                        <a:rPr lang="en-CA" sz="1100" u="none" strike="noStrike">
                          <a:effectLst/>
                        </a:rPr>
                        <a:t>Weighted Avg</a:t>
                      </a:r>
                      <a:endParaRPr lang="en-CA" sz="1100" b="1"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CA" sz="1100" u="none" strike="noStrike">
                          <a:effectLst/>
                        </a:rPr>
                        <a:t>0.98</a:t>
                      </a:r>
                      <a:endParaRPr lang="en-CA"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CA" sz="1100" u="none" strike="noStrike">
                          <a:effectLst/>
                        </a:rPr>
                        <a:t>0.97</a:t>
                      </a:r>
                      <a:endParaRPr lang="en-CA"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CA" sz="1100" u="none" strike="noStrike">
                          <a:effectLst/>
                        </a:rPr>
                        <a:t>0.97</a:t>
                      </a:r>
                      <a:endParaRPr lang="en-CA"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CA" sz="1100" u="none" strike="noStrike" dirty="0">
                          <a:effectLst/>
                        </a:rPr>
                        <a:t>36,104</a:t>
                      </a:r>
                      <a:endParaRPr lang="en-CA" sz="1100" b="0" i="0" u="none" strike="noStrike" dirty="0">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3722304111"/>
                  </a:ext>
                </a:extLst>
              </a:tr>
            </a:tbl>
          </a:graphicData>
        </a:graphic>
      </p:graphicFrame>
      <p:graphicFrame>
        <p:nvGraphicFramePr>
          <p:cNvPr id="15" name="Content Placeholder 3">
            <a:extLst>
              <a:ext uri="{FF2B5EF4-FFF2-40B4-BE49-F238E27FC236}">
                <a16:creationId xmlns:a16="http://schemas.microsoft.com/office/drawing/2014/main" id="{1BE12020-D011-263B-B68C-87F64CC80F74}"/>
              </a:ext>
            </a:extLst>
          </p:cNvPr>
          <p:cNvGraphicFramePr>
            <a:graphicFrameLocks/>
          </p:cNvGraphicFramePr>
          <p:nvPr>
            <p:extLst>
              <p:ext uri="{D42A27DB-BD31-4B8C-83A1-F6EECF244321}">
                <p14:modId xmlns:p14="http://schemas.microsoft.com/office/powerpoint/2010/main" val="239266838"/>
              </p:ext>
            </p:extLst>
          </p:nvPr>
        </p:nvGraphicFramePr>
        <p:xfrm>
          <a:off x="6785758" y="4533721"/>
          <a:ext cx="4435286" cy="2188382"/>
        </p:xfrm>
        <a:graphic>
          <a:graphicData uri="http://schemas.openxmlformats.org/drawingml/2006/table">
            <a:tbl>
              <a:tblPr>
                <a:tableStyleId>{5C22544A-7EE6-4342-B048-85BDC9FD1C3A}</a:tableStyleId>
              </a:tblPr>
              <a:tblGrid>
                <a:gridCol w="1304494">
                  <a:extLst>
                    <a:ext uri="{9D8B030D-6E8A-4147-A177-3AD203B41FA5}">
                      <a16:colId xmlns:a16="http://schemas.microsoft.com/office/drawing/2014/main" val="292545737"/>
                    </a:ext>
                  </a:extLst>
                </a:gridCol>
                <a:gridCol w="782698">
                  <a:extLst>
                    <a:ext uri="{9D8B030D-6E8A-4147-A177-3AD203B41FA5}">
                      <a16:colId xmlns:a16="http://schemas.microsoft.com/office/drawing/2014/main" val="1357067282"/>
                    </a:ext>
                  </a:extLst>
                </a:gridCol>
                <a:gridCol w="782698">
                  <a:extLst>
                    <a:ext uri="{9D8B030D-6E8A-4147-A177-3AD203B41FA5}">
                      <a16:colId xmlns:a16="http://schemas.microsoft.com/office/drawing/2014/main" val="1036428318"/>
                    </a:ext>
                  </a:extLst>
                </a:gridCol>
                <a:gridCol w="782698">
                  <a:extLst>
                    <a:ext uri="{9D8B030D-6E8A-4147-A177-3AD203B41FA5}">
                      <a16:colId xmlns:a16="http://schemas.microsoft.com/office/drawing/2014/main" val="3920133083"/>
                    </a:ext>
                  </a:extLst>
                </a:gridCol>
                <a:gridCol w="782698">
                  <a:extLst>
                    <a:ext uri="{9D8B030D-6E8A-4147-A177-3AD203B41FA5}">
                      <a16:colId xmlns:a16="http://schemas.microsoft.com/office/drawing/2014/main" val="3382776938"/>
                    </a:ext>
                  </a:extLst>
                </a:gridCol>
              </a:tblGrid>
              <a:tr h="319231">
                <a:tc>
                  <a:txBody>
                    <a:bodyPr/>
                    <a:lstStyle/>
                    <a:p>
                      <a:pPr algn="ctr" fontAlgn="ctr"/>
                      <a:r>
                        <a:rPr lang="en-CA" sz="1100" u="none" strike="noStrike" dirty="0">
                          <a:effectLst/>
                        </a:rPr>
                        <a:t>Class</a:t>
                      </a:r>
                      <a:endParaRPr lang="en-CA" sz="1100" b="1"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ctr"/>
                      <a:r>
                        <a:rPr lang="en-CA" sz="1100" u="none" strike="noStrike">
                          <a:effectLst/>
                        </a:rPr>
                        <a:t>Precision</a:t>
                      </a:r>
                      <a:endParaRPr lang="en-CA" sz="1100" b="1"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CA" sz="1100" u="none" strike="noStrike">
                          <a:effectLst/>
                        </a:rPr>
                        <a:t>Recall</a:t>
                      </a:r>
                      <a:endParaRPr lang="en-CA" sz="1100" b="1"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CA" sz="1100" u="none" strike="noStrike">
                          <a:effectLst/>
                        </a:rPr>
                        <a:t>F1-Score</a:t>
                      </a:r>
                      <a:endParaRPr lang="en-CA" sz="1100" b="1"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CA" sz="1100" u="none" strike="noStrike">
                          <a:effectLst/>
                        </a:rPr>
                        <a:t>Support</a:t>
                      </a:r>
                      <a:endParaRPr lang="en-CA" sz="1100" b="1"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617789329"/>
                  </a:ext>
                </a:extLst>
              </a:tr>
              <a:tr h="319231">
                <a:tc>
                  <a:txBody>
                    <a:bodyPr/>
                    <a:lstStyle/>
                    <a:p>
                      <a:pPr algn="ctr" fontAlgn="ctr"/>
                      <a:r>
                        <a:rPr lang="en-CA" sz="1100" u="none" strike="noStrike">
                          <a:effectLst/>
                        </a:rPr>
                        <a:t>Class 0</a:t>
                      </a:r>
                      <a:endParaRPr lang="en-CA" sz="1100" b="1"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CA" sz="1100" u="none" strike="noStrike">
                          <a:effectLst/>
                        </a:rPr>
                        <a:t>0.99</a:t>
                      </a:r>
                      <a:endParaRPr lang="en-CA"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CA" sz="1100" u="none" strike="noStrike">
                          <a:effectLst/>
                        </a:rPr>
                        <a:t>0.99</a:t>
                      </a:r>
                      <a:endParaRPr lang="en-CA"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CA" sz="1100" u="none" strike="noStrike">
                          <a:effectLst/>
                        </a:rPr>
                        <a:t>0.99</a:t>
                      </a:r>
                      <a:endParaRPr lang="en-CA"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CA" sz="1100" u="none" strike="noStrike">
                          <a:effectLst/>
                        </a:rPr>
                        <a:t>35,292</a:t>
                      </a:r>
                      <a:endParaRPr lang="en-CA"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874757452"/>
                  </a:ext>
                </a:extLst>
              </a:tr>
              <a:tr h="319231">
                <a:tc>
                  <a:txBody>
                    <a:bodyPr/>
                    <a:lstStyle/>
                    <a:p>
                      <a:pPr algn="ctr" fontAlgn="ctr"/>
                      <a:r>
                        <a:rPr lang="en-CA" sz="1100" u="none" strike="noStrike">
                          <a:effectLst/>
                        </a:rPr>
                        <a:t>Class 1</a:t>
                      </a:r>
                      <a:endParaRPr lang="en-CA" sz="1100" b="1"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CA" sz="1100" u="none" strike="noStrike">
                          <a:effectLst/>
                        </a:rPr>
                        <a:t>0.51</a:t>
                      </a:r>
                      <a:endParaRPr lang="en-CA"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CA" sz="1100" u="none" strike="noStrike">
                          <a:effectLst/>
                        </a:rPr>
                        <a:t>0.49</a:t>
                      </a:r>
                      <a:endParaRPr lang="en-CA"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CA" sz="1100" u="none" strike="noStrike">
                          <a:effectLst/>
                        </a:rPr>
                        <a:t>0.5</a:t>
                      </a:r>
                      <a:endParaRPr lang="en-CA"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CA" sz="1100" u="none" strike="noStrike">
                          <a:effectLst/>
                        </a:rPr>
                        <a:t>812</a:t>
                      </a:r>
                      <a:endParaRPr lang="en-CA"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98409944"/>
                  </a:ext>
                </a:extLst>
              </a:tr>
              <a:tr h="319231">
                <a:tc>
                  <a:txBody>
                    <a:bodyPr/>
                    <a:lstStyle/>
                    <a:p>
                      <a:pPr algn="ctr" fontAlgn="ctr"/>
                      <a:r>
                        <a:rPr lang="en-CA" sz="1100" u="none" strike="noStrike">
                          <a:effectLst/>
                        </a:rPr>
                        <a:t>Accuracy</a:t>
                      </a:r>
                      <a:endParaRPr lang="en-CA" sz="1100" b="1"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endParaRPr lang="en-CA"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endParaRPr lang="en-CA"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CA" sz="1100" u="none" strike="noStrike">
                          <a:effectLst/>
                        </a:rPr>
                        <a:t>0.98</a:t>
                      </a:r>
                      <a:endParaRPr lang="en-CA" sz="1100" b="1"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CA" sz="1100" u="none" strike="noStrike">
                          <a:effectLst/>
                        </a:rPr>
                        <a:t>36,104</a:t>
                      </a:r>
                      <a:endParaRPr lang="en-CA"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2861920252"/>
                  </a:ext>
                </a:extLst>
              </a:tr>
              <a:tr h="592227">
                <a:tc>
                  <a:txBody>
                    <a:bodyPr/>
                    <a:lstStyle/>
                    <a:p>
                      <a:pPr algn="ctr" fontAlgn="ctr"/>
                      <a:r>
                        <a:rPr lang="en-CA" sz="1100" u="none" strike="noStrike">
                          <a:effectLst/>
                        </a:rPr>
                        <a:t>Macro Average</a:t>
                      </a:r>
                      <a:endParaRPr lang="en-CA" sz="1100" b="1"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CA" sz="1100" u="none" strike="noStrike">
                          <a:effectLst/>
                        </a:rPr>
                        <a:t>0.75</a:t>
                      </a:r>
                      <a:endParaRPr lang="en-CA"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CA" sz="1100" u="none" strike="noStrike">
                          <a:effectLst/>
                        </a:rPr>
                        <a:t>0.74</a:t>
                      </a:r>
                      <a:endParaRPr lang="en-CA"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CA" sz="1100" u="none" strike="noStrike">
                          <a:effectLst/>
                        </a:rPr>
                        <a:t>0.74</a:t>
                      </a:r>
                      <a:endParaRPr lang="en-CA"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CA" sz="1100" u="none" strike="noStrike">
                          <a:effectLst/>
                        </a:rPr>
                        <a:t>36,104</a:t>
                      </a:r>
                      <a:endParaRPr lang="en-CA"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1505625978"/>
                  </a:ext>
                </a:extLst>
              </a:tr>
              <a:tr h="319231">
                <a:tc>
                  <a:txBody>
                    <a:bodyPr/>
                    <a:lstStyle/>
                    <a:p>
                      <a:pPr algn="ctr" fontAlgn="ctr"/>
                      <a:r>
                        <a:rPr lang="en-CA" sz="1100" u="none" strike="noStrike">
                          <a:effectLst/>
                        </a:rPr>
                        <a:t>Weighted Avg</a:t>
                      </a:r>
                      <a:endParaRPr lang="en-CA" sz="1100" b="1"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CA" sz="1100" u="none" strike="noStrike">
                          <a:effectLst/>
                        </a:rPr>
                        <a:t>0.98</a:t>
                      </a:r>
                      <a:endParaRPr lang="en-CA"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CA" sz="1100" u="none" strike="noStrike">
                          <a:effectLst/>
                        </a:rPr>
                        <a:t>0.98</a:t>
                      </a:r>
                      <a:endParaRPr lang="en-CA"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CA" sz="1100" u="none" strike="noStrike">
                          <a:effectLst/>
                        </a:rPr>
                        <a:t>0.98</a:t>
                      </a:r>
                      <a:endParaRPr lang="en-CA"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n-CA" sz="1100" u="none" strike="noStrike" dirty="0">
                          <a:effectLst/>
                        </a:rPr>
                        <a:t>36,104</a:t>
                      </a:r>
                      <a:endParaRPr lang="en-CA" sz="1100" b="0" i="0" u="none" strike="noStrike" dirty="0">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456361769"/>
                  </a:ext>
                </a:extLst>
              </a:tr>
            </a:tbl>
          </a:graphicData>
        </a:graphic>
      </p:graphicFrame>
    </p:spTree>
    <p:extLst>
      <p:ext uri="{BB962C8B-B14F-4D97-AF65-F5344CB8AC3E}">
        <p14:creationId xmlns:p14="http://schemas.microsoft.com/office/powerpoint/2010/main" val="1286724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Diagonal Corners Rounded 1">
            <a:extLst>
              <a:ext uri="{FF2B5EF4-FFF2-40B4-BE49-F238E27FC236}">
                <a16:creationId xmlns:a16="http://schemas.microsoft.com/office/drawing/2014/main" id="{E3313F0D-6A23-9353-9239-E87082F1443A}"/>
              </a:ext>
            </a:extLst>
          </p:cNvPr>
          <p:cNvSpPr/>
          <p:nvPr/>
        </p:nvSpPr>
        <p:spPr>
          <a:xfrm>
            <a:off x="7284128" y="1200329"/>
            <a:ext cx="4782312" cy="5150936"/>
          </a:xfrm>
          <a:prstGeom prst="round2Diag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v"/>
            </a:pPr>
            <a:r>
              <a:rPr lang="en-US" dirty="0"/>
              <a:t>The ROC curve shows how well your model separates fraud from non-fraud cases.</a:t>
            </a:r>
          </a:p>
          <a:p>
            <a:pPr marL="285750" indent="-285750">
              <a:buFont typeface="Wingdings" panose="05000000000000000000" pitchFamily="2" charset="2"/>
              <a:buChar char="v"/>
            </a:pPr>
            <a:r>
              <a:rPr lang="en-US" dirty="0"/>
              <a:t>True Positive Rate (TPR) → Recall (How many frauds were correctly identified?)</a:t>
            </a:r>
          </a:p>
          <a:p>
            <a:pPr marL="285750" indent="-285750">
              <a:buFont typeface="Wingdings" panose="05000000000000000000" pitchFamily="2" charset="2"/>
              <a:buChar char="v"/>
            </a:pPr>
            <a:r>
              <a:rPr lang="en-US" dirty="0"/>
              <a:t>False Positive Rate (FPR) → How many normal orders were wrongly flagged as fraud?</a:t>
            </a:r>
          </a:p>
          <a:p>
            <a:pPr marL="285750" indent="-285750">
              <a:buFont typeface="Wingdings" panose="05000000000000000000" pitchFamily="2" charset="2"/>
              <a:buChar char="v"/>
            </a:pPr>
            <a:r>
              <a:rPr lang="en-US" dirty="0"/>
              <a:t>AUC (Area Under the Curve)=1.0 (100%) → Perfect model (best case scenario).AUC = 0.5 (50%) → Random guessing (worst case scenario).</a:t>
            </a:r>
          </a:p>
          <a:p>
            <a:pPr marL="285750" indent="-285750">
              <a:buFont typeface="Wingdings" panose="05000000000000000000" pitchFamily="2" charset="2"/>
              <a:buChar char="v"/>
            </a:pPr>
            <a:r>
              <a:rPr lang="en-US" dirty="0"/>
              <a:t>our AUC = 0.90 → our model is 90% good at distinguishing fraud from non-fraud.</a:t>
            </a:r>
            <a:endParaRPr lang="en-CA" dirty="0"/>
          </a:p>
        </p:txBody>
      </p:sp>
      <p:sp>
        <p:nvSpPr>
          <p:cNvPr id="3" name="TextBox 2">
            <a:extLst>
              <a:ext uri="{FF2B5EF4-FFF2-40B4-BE49-F238E27FC236}">
                <a16:creationId xmlns:a16="http://schemas.microsoft.com/office/drawing/2014/main" id="{D5561894-E96C-8DE6-077F-465E15D1B4EF}"/>
              </a:ext>
            </a:extLst>
          </p:cNvPr>
          <p:cNvSpPr txBox="1"/>
          <p:nvPr/>
        </p:nvSpPr>
        <p:spPr>
          <a:xfrm>
            <a:off x="202692" y="0"/>
            <a:ext cx="11786616" cy="1200329"/>
          </a:xfrm>
          <a:prstGeom prst="rect">
            <a:avLst/>
          </a:prstGeom>
          <a:noFill/>
        </p:spPr>
        <p:txBody>
          <a:bodyPr wrap="square" rtlCol="0">
            <a:spAutoFit/>
          </a:bodyPr>
          <a:lstStyle/>
          <a:p>
            <a:pPr algn="ctr"/>
            <a:r>
              <a:rPr lang="en-US" sz="3600" b="1" dirty="0">
                <a:solidFill>
                  <a:schemeClr val="accent3"/>
                </a:solidFill>
              </a:rPr>
              <a:t>ROC Curve (Receiver Operating Characteristic Curve)</a:t>
            </a:r>
            <a:endParaRPr lang="en-CA" sz="3600" b="1" dirty="0">
              <a:solidFill>
                <a:schemeClr val="accent3"/>
              </a:solidFill>
            </a:endParaRPr>
          </a:p>
        </p:txBody>
      </p:sp>
      <p:pic>
        <p:nvPicPr>
          <p:cNvPr id="5" name="Picture 4">
            <a:extLst>
              <a:ext uri="{FF2B5EF4-FFF2-40B4-BE49-F238E27FC236}">
                <a16:creationId xmlns:a16="http://schemas.microsoft.com/office/drawing/2014/main" id="{BB863974-9A19-F14F-059C-763EF1C412AB}"/>
              </a:ext>
            </a:extLst>
          </p:cNvPr>
          <p:cNvPicPr>
            <a:picLocks noChangeAspect="1"/>
          </p:cNvPicPr>
          <p:nvPr/>
        </p:nvPicPr>
        <p:blipFill>
          <a:blip r:embed="rId2"/>
          <a:stretch>
            <a:fillRect/>
          </a:stretch>
        </p:blipFill>
        <p:spPr>
          <a:xfrm>
            <a:off x="125560" y="1369267"/>
            <a:ext cx="6293527" cy="4981997"/>
          </a:xfrm>
          <a:prstGeom prst="rect">
            <a:avLst/>
          </a:prstGeom>
        </p:spPr>
      </p:pic>
    </p:spTree>
    <p:extLst>
      <p:ext uri="{BB962C8B-B14F-4D97-AF65-F5344CB8AC3E}">
        <p14:creationId xmlns:p14="http://schemas.microsoft.com/office/powerpoint/2010/main" val="2625998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36D069-521F-03F2-1835-386A6AB5CC69}"/>
              </a:ext>
            </a:extLst>
          </p:cNvPr>
          <p:cNvPicPr>
            <a:picLocks noChangeAspect="1"/>
          </p:cNvPicPr>
          <p:nvPr/>
        </p:nvPicPr>
        <p:blipFill>
          <a:blip r:embed="rId2"/>
          <a:stretch>
            <a:fillRect/>
          </a:stretch>
        </p:blipFill>
        <p:spPr>
          <a:xfrm>
            <a:off x="180784" y="1443420"/>
            <a:ext cx="6677215" cy="4744591"/>
          </a:xfrm>
          <a:prstGeom prst="rect">
            <a:avLst/>
          </a:prstGeom>
        </p:spPr>
      </p:pic>
      <p:sp>
        <p:nvSpPr>
          <p:cNvPr id="6" name="Rectangle: Rounded Corners 5">
            <a:extLst>
              <a:ext uri="{FF2B5EF4-FFF2-40B4-BE49-F238E27FC236}">
                <a16:creationId xmlns:a16="http://schemas.microsoft.com/office/drawing/2014/main" id="{D279A282-17C6-B995-EDA5-523DC3FD5970}"/>
              </a:ext>
            </a:extLst>
          </p:cNvPr>
          <p:cNvSpPr/>
          <p:nvPr/>
        </p:nvSpPr>
        <p:spPr>
          <a:xfrm>
            <a:off x="8202168" y="1443420"/>
            <a:ext cx="3694176" cy="4744591"/>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The optimal threshold is 0.43, where the F1-score peaks — this is the best balance between precision and recall.</a:t>
            </a:r>
          </a:p>
          <a:p>
            <a:pPr algn="ctr"/>
            <a:endParaRPr lang="en-US" dirty="0"/>
          </a:p>
          <a:p>
            <a:pPr algn="ctr"/>
            <a:r>
              <a:rPr lang="en-US" dirty="0"/>
              <a:t>It helps maximize overall fraud detection performance on SMOTE-balanced data.</a:t>
            </a:r>
            <a:endParaRPr lang="en-CA" dirty="0"/>
          </a:p>
        </p:txBody>
      </p:sp>
      <p:sp>
        <p:nvSpPr>
          <p:cNvPr id="7" name="TextBox 6">
            <a:extLst>
              <a:ext uri="{FF2B5EF4-FFF2-40B4-BE49-F238E27FC236}">
                <a16:creationId xmlns:a16="http://schemas.microsoft.com/office/drawing/2014/main" id="{AC604FB5-8654-3A99-851C-7BB807A2693D}"/>
              </a:ext>
            </a:extLst>
          </p:cNvPr>
          <p:cNvSpPr txBox="1"/>
          <p:nvPr/>
        </p:nvSpPr>
        <p:spPr>
          <a:xfrm>
            <a:off x="1716024" y="0"/>
            <a:ext cx="8759952" cy="1077218"/>
          </a:xfrm>
          <a:prstGeom prst="rect">
            <a:avLst/>
          </a:prstGeom>
          <a:noFill/>
        </p:spPr>
        <p:txBody>
          <a:bodyPr wrap="square" rtlCol="0">
            <a:spAutoFit/>
          </a:bodyPr>
          <a:lstStyle/>
          <a:p>
            <a:pPr algn="ctr"/>
            <a:r>
              <a:rPr lang="en-US" sz="3200" b="1" dirty="0">
                <a:solidFill>
                  <a:schemeClr val="accent3"/>
                </a:solidFill>
              </a:rPr>
              <a:t>Optimizing Threshold for Best Model Performance</a:t>
            </a:r>
            <a:endParaRPr lang="en-CA" sz="3200" b="1" dirty="0">
              <a:solidFill>
                <a:schemeClr val="accent3"/>
              </a:solidFill>
            </a:endParaRPr>
          </a:p>
        </p:txBody>
      </p:sp>
    </p:spTree>
    <p:extLst>
      <p:ext uri="{BB962C8B-B14F-4D97-AF65-F5344CB8AC3E}">
        <p14:creationId xmlns:p14="http://schemas.microsoft.com/office/powerpoint/2010/main" val="3121619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E7F71A-2AD1-B8C7-2641-1E4E3CB86D84}"/>
              </a:ext>
            </a:extLst>
          </p:cNvPr>
          <p:cNvSpPr>
            <a:spLocks noGrp="1"/>
          </p:cNvSpPr>
          <p:nvPr>
            <p:ph idx="1"/>
          </p:nvPr>
        </p:nvSpPr>
        <p:spPr>
          <a:xfrm>
            <a:off x="1153668" y="69342"/>
            <a:ext cx="9884663" cy="521208"/>
          </a:xfrm>
        </p:spPr>
        <p:txBody>
          <a:bodyPr>
            <a:normAutofit fontScale="92500" lnSpcReduction="10000"/>
          </a:bodyPr>
          <a:lstStyle/>
          <a:p>
            <a:pPr marL="0" indent="0" algn="ctr">
              <a:buNone/>
            </a:pPr>
            <a:r>
              <a:rPr lang="en-US" sz="3200" b="1" dirty="0">
                <a:solidFill>
                  <a:schemeClr val="accent3"/>
                </a:solidFill>
              </a:rPr>
              <a:t>Adjusting the Threshold Point</a:t>
            </a:r>
            <a:endParaRPr lang="en-CA" sz="3200" b="1" dirty="0">
              <a:solidFill>
                <a:schemeClr val="accent3"/>
              </a:solidFill>
            </a:endParaRPr>
          </a:p>
        </p:txBody>
      </p:sp>
      <p:sp>
        <p:nvSpPr>
          <p:cNvPr id="4" name="Oval 3">
            <a:extLst>
              <a:ext uri="{FF2B5EF4-FFF2-40B4-BE49-F238E27FC236}">
                <a16:creationId xmlns:a16="http://schemas.microsoft.com/office/drawing/2014/main" id="{050F4790-33CB-CD71-CEF3-157A39398A00}"/>
              </a:ext>
            </a:extLst>
          </p:cNvPr>
          <p:cNvSpPr/>
          <p:nvPr/>
        </p:nvSpPr>
        <p:spPr>
          <a:xfrm>
            <a:off x="3800856" y="1813940"/>
            <a:ext cx="1847088" cy="1749553"/>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0.2</a:t>
            </a:r>
            <a:endParaRPr lang="en-CA" b="1" dirty="0"/>
          </a:p>
        </p:txBody>
      </p:sp>
      <p:sp>
        <p:nvSpPr>
          <p:cNvPr id="5" name="Oval 4">
            <a:extLst>
              <a:ext uri="{FF2B5EF4-FFF2-40B4-BE49-F238E27FC236}">
                <a16:creationId xmlns:a16="http://schemas.microsoft.com/office/drawing/2014/main" id="{D6E0F962-1AE0-7B0E-FE7E-E0905E4E40D1}"/>
              </a:ext>
            </a:extLst>
          </p:cNvPr>
          <p:cNvSpPr/>
          <p:nvPr/>
        </p:nvSpPr>
        <p:spPr>
          <a:xfrm>
            <a:off x="3695700" y="4693917"/>
            <a:ext cx="2057400" cy="1749553"/>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0.6</a:t>
            </a:r>
            <a:endParaRPr lang="en-CA" b="1" dirty="0"/>
          </a:p>
        </p:txBody>
      </p:sp>
      <p:sp>
        <p:nvSpPr>
          <p:cNvPr id="6" name="Oval 5">
            <a:extLst>
              <a:ext uri="{FF2B5EF4-FFF2-40B4-BE49-F238E27FC236}">
                <a16:creationId xmlns:a16="http://schemas.microsoft.com/office/drawing/2014/main" id="{E28F4144-9A4C-60A4-3730-796234C92476}"/>
              </a:ext>
            </a:extLst>
          </p:cNvPr>
          <p:cNvSpPr/>
          <p:nvPr/>
        </p:nvSpPr>
        <p:spPr>
          <a:xfrm>
            <a:off x="374905" y="3503674"/>
            <a:ext cx="1847088" cy="1554480"/>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0.43</a:t>
            </a:r>
            <a:br>
              <a:rPr lang="en-US" dirty="0"/>
            </a:br>
            <a:r>
              <a:rPr lang="en-US" dirty="0"/>
              <a:t>Threshold point</a:t>
            </a:r>
            <a:endParaRPr lang="en-CA" dirty="0"/>
          </a:p>
        </p:txBody>
      </p:sp>
      <p:sp>
        <p:nvSpPr>
          <p:cNvPr id="7" name="Rectangle: Rounded Corners 6">
            <a:extLst>
              <a:ext uri="{FF2B5EF4-FFF2-40B4-BE49-F238E27FC236}">
                <a16:creationId xmlns:a16="http://schemas.microsoft.com/office/drawing/2014/main" id="{2EAF6A11-9866-B7B4-A6FF-392E0460CBE7}"/>
              </a:ext>
            </a:extLst>
          </p:cNvPr>
          <p:cNvSpPr/>
          <p:nvPr/>
        </p:nvSpPr>
        <p:spPr>
          <a:xfrm>
            <a:off x="7772400" y="1819274"/>
            <a:ext cx="3922776" cy="1604771"/>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Maximize the fraud detection</a:t>
            </a:r>
            <a:endParaRPr lang="en-CA" dirty="0"/>
          </a:p>
        </p:txBody>
      </p:sp>
      <p:sp>
        <p:nvSpPr>
          <p:cNvPr id="8" name="Rectangle: Rounded Corners 7">
            <a:extLst>
              <a:ext uri="{FF2B5EF4-FFF2-40B4-BE49-F238E27FC236}">
                <a16:creationId xmlns:a16="http://schemas.microsoft.com/office/drawing/2014/main" id="{50F213F6-6DAC-CBE5-A117-813AC7608D54}"/>
              </a:ext>
            </a:extLst>
          </p:cNvPr>
          <p:cNvSpPr/>
          <p:nvPr/>
        </p:nvSpPr>
        <p:spPr>
          <a:xfrm>
            <a:off x="7772398" y="4912614"/>
            <a:ext cx="3922776" cy="1604771"/>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Minimize the false alarm</a:t>
            </a:r>
            <a:endParaRPr lang="en-CA" dirty="0"/>
          </a:p>
        </p:txBody>
      </p:sp>
      <p:sp>
        <p:nvSpPr>
          <p:cNvPr id="9" name="Plus Sign 8">
            <a:extLst>
              <a:ext uri="{FF2B5EF4-FFF2-40B4-BE49-F238E27FC236}">
                <a16:creationId xmlns:a16="http://schemas.microsoft.com/office/drawing/2014/main" id="{79F5BF8C-9D51-2347-C579-4AEFEED42B3C}"/>
              </a:ext>
            </a:extLst>
          </p:cNvPr>
          <p:cNvSpPr/>
          <p:nvPr/>
        </p:nvSpPr>
        <p:spPr>
          <a:xfrm>
            <a:off x="2578609" y="5055104"/>
            <a:ext cx="758952" cy="704088"/>
          </a:xfrm>
          <a:prstGeom prst="mathPlus">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Minus Sign 9">
            <a:extLst>
              <a:ext uri="{FF2B5EF4-FFF2-40B4-BE49-F238E27FC236}">
                <a16:creationId xmlns:a16="http://schemas.microsoft.com/office/drawing/2014/main" id="{F37DC13F-434B-9D77-2960-E6C3F3069304}"/>
              </a:ext>
            </a:extLst>
          </p:cNvPr>
          <p:cNvSpPr/>
          <p:nvPr/>
        </p:nvSpPr>
        <p:spPr>
          <a:xfrm>
            <a:off x="2593849" y="2819018"/>
            <a:ext cx="758952" cy="521208"/>
          </a:xfrm>
          <a:prstGeom prst="mathMinus">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2" name="Straight Arrow Connector 11">
            <a:extLst>
              <a:ext uri="{FF2B5EF4-FFF2-40B4-BE49-F238E27FC236}">
                <a16:creationId xmlns:a16="http://schemas.microsoft.com/office/drawing/2014/main" id="{F9FEFD3A-4616-3948-1944-C031ADAC1CE9}"/>
              </a:ext>
            </a:extLst>
          </p:cNvPr>
          <p:cNvCxnSpPr>
            <a:cxnSpLocks/>
          </p:cNvCxnSpPr>
          <p:nvPr/>
        </p:nvCxnSpPr>
        <p:spPr>
          <a:xfrm>
            <a:off x="6095999" y="2608320"/>
            <a:ext cx="1530097" cy="1333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4" name="Straight Arrow Connector 13">
            <a:extLst>
              <a:ext uri="{FF2B5EF4-FFF2-40B4-BE49-F238E27FC236}">
                <a16:creationId xmlns:a16="http://schemas.microsoft.com/office/drawing/2014/main" id="{D5EDD56C-D094-54B5-BF0A-EC1D61274656}"/>
              </a:ext>
            </a:extLst>
          </p:cNvPr>
          <p:cNvCxnSpPr>
            <a:cxnSpLocks/>
          </p:cNvCxnSpPr>
          <p:nvPr/>
        </p:nvCxnSpPr>
        <p:spPr>
          <a:xfrm>
            <a:off x="6095999" y="5568694"/>
            <a:ext cx="1530097"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4" name="Rectangle: Diagonal Corners Rounded 23">
            <a:extLst>
              <a:ext uri="{FF2B5EF4-FFF2-40B4-BE49-F238E27FC236}">
                <a16:creationId xmlns:a16="http://schemas.microsoft.com/office/drawing/2014/main" id="{C3D4B3BD-8228-6A54-3789-C75584F0274B}"/>
              </a:ext>
            </a:extLst>
          </p:cNvPr>
          <p:cNvSpPr/>
          <p:nvPr/>
        </p:nvSpPr>
        <p:spPr>
          <a:xfrm>
            <a:off x="228600" y="590550"/>
            <a:ext cx="11576304" cy="945640"/>
          </a:xfrm>
          <a:prstGeom prst="round2Diag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rgbClr val="00B0F0"/>
                </a:solidFill>
              </a:rPr>
              <a:t>Note:</a:t>
            </a:r>
          </a:p>
          <a:p>
            <a:r>
              <a:rPr lang="en-US" dirty="0">
                <a:solidFill>
                  <a:srgbClr val="00B0F0"/>
                </a:solidFill>
              </a:rPr>
              <a:t>Point of threshold based on the business needs  and they cannot adjust or change precision and recall at once.</a:t>
            </a:r>
            <a:endParaRPr lang="en-CA" dirty="0">
              <a:solidFill>
                <a:srgbClr val="00B0F0"/>
              </a:solidFill>
            </a:endParaRPr>
          </a:p>
        </p:txBody>
      </p:sp>
    </p:spTree>
    <p:extLst>
      <p:ext uri="{BB962C8B-B14F-4D97-AF65-F5344CB8AC3E}">
        <p14:creationId xmlns:p14="http://schemas.microsoft.com/office/powerpoint/2010/main" val="37423738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7C0028-6199-B146-DF08-5FF31BB351E1}"/>
              </a:ext>
            </a:extLst>
          </p:cNvPr>
          <p:cNvSpPr/>
          <p:nvPr/>
        </p:nvSpPr>
        <p:spPr>
          <a:xfrm>
            <a:off x="114236" y="91440"/>
            <a:ext cx="7713028" cy="10668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b">
            <a:normAutofit/>
          </a:bodyPr>
          <a:lstStyle/>
          <a:p>
            <a:pPr algn="ctr">
              <a:lnSpc>
                <a:spcPct val="90000"/>
              </a:lnSpc>
              <a:spcBef>
                <a:spcPct val="0"/>
              </a:spcBef>
              <a:spcAft>
                <a:spcPts val="600"/>
              </a:spcAft>
            </a:pPr>
            <a:r>
              <a:rPr lang="en-US" sz="34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Phase 3</a:t>
            </a:r>
            <a:br>
              <a:rPr lang="en-US" sz="34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br>
            <a:r>
              <a:rPr lang="en-US" sz="34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Shipment Optimization</a:t>
            </a:r>
          </a:p>
        </p:txBody>
      </p:sp>
      <p:pic>
        <p:nvPicPr>
          <p:cNvPr id="9218" name="Picture 2" descr="Route Optimization Software: The Ultimate Guide">
            <a:extLst>
              <a:ext uri="{FF2B5EF4-FFF2-40B4-BE49-F238E27FC236}">
                <a16:creationId xmlns:a16="http://schemas.microsoft.com/office/drawing/2014/main" id="{9F3343CF-16E9-6A1F-0DA4-C1FD391A641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31394" y="1883664"/>
            <a:ext cx="8265853" cy="4690872"/>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8696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8112597-BB56-EF5E-1FED-9E912C7C3877}"/>
              </a:ext>
            </a:extLst>
          </p:cNvPr>
          <p:cNvSpPr/>
          <p:nvPr/>
        </p:nvSpPr>
        <p:spPr>
          <a:xfrm>
            <a:off x="8525062" y="1554480"/>
            <a:ext cx="3401568" cy="4361688"/>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dirty="0"/>
              <a:t>The model shows that Shipping Mode and Late Delivery Risk are the two most critical factors affecting delivery time. Other features like benefit, region, and price have much smaller impact</a:t>
            </a:r>
            <a:endParaRPr lang="en-CA" dirty="0"/>
          </a:p>
        </p:txBody>
      </p:sp>
      <p:pic>
        <p:nvPicPr>
          <p:cNvPr id="3" name="Picture 2">
            <a:extLst>
              <a:ext uri="{FF2B5EF4-FFF2-40B4-BE49-F238E27FC236}">
                <a16:creationId xmlns:a16="http://schemas.microsoft.com/office/drawing/2014/main" id="{A6CB2BDA-81D7-DA40-6635-E06027F33ACB}"/>
              </a:ext>
            </a:extLst>
          </p:cNvPr>
          <p:cNvPicPr>
            <a:picLocks noChangeAspect="1"/>
          </p:cNvPicPr>
          <p:nvPr/>
        </p:nvPicPr>
        <p:blipFill>
          <a:blip r:embed="rId2"/>
          <a:stretch>
            <a:fillRect/>
          </a:stretch>
        </p:blipFill>
        <p:spPr>
          <a:xfrm>
            <a:off x="265370" y="1554480"/>
            <a:ext cx="7533571" cy="4489704"/>
          </a:xfrm>
          <a:prstGeom prst="rect">
            <a:avLst/>
          </a:prstGeom>
        </p:spPr>
      </p:pic>
      <p:sp>
        <p:nvSpPr>
          <p:cNvPr id="4" name="TextBox 3">
            <a:extLst>
              <a:ext uri="{FF2B5EF4-FFF2-40B4-BE49-F238E27FC236}">
                <a16:creationId xmlns:a16="http://schemas.microsoft.com/office/drawing/2014/main" id="{ACB8A5DD-E6D4-601F-2392-D28B49DF58CA}"/>
              </a:ext>
            </a:extLst>
          </p:cNvPr>
          <p:cNvSpPr txBox="1"/>
          <p:nvPr/>
        </p:nvSpPr>
        <p:spPr>
          <a:xfrm>
            <a:off x="3713813" y="233946"/>
            <a:ext cx="5539915" cy="707886"/>
          </a:xfrm>
          <a:prstGeom prst="rect">
            <a:avLst/>
          </a:prstGeom>
          <a:noFill/>
        </p:spPr>
        <p:txBody>
          <a:bodyPr wrap="square" rtlCol="0">
            <a:spAutoFit/>
          </a:bodyPr>
          <a:lstStyle/>
          <a:p>
            <a:r>
              <a:rPr lang="en-US" sz="4000" b="1" dirty="0">
                <a:solidFill>
                  <a:schemeClr val="accent3"/>
                </a:solidFill>
              </a:rPr>
              <a:t>Feature Importance</a:t>
            </a:r>
            <a:endParaRPr lang="en-CA" sz="4000" b="1" dirty="0">
              <a:solidFill>
                <a:schemeClr val="accent3"/>
              </a:solidFill>
            </a:endParaRPr>
          </a:p>
        </p:txBody>
      </p:sp>
    </p:spTree>
    <p:extLst>
      <p:ext uri="{BB962C8B-B14F-4D97-AF65-F5344CB8AC3E}">
        <p14:creationId xmlns:p14="http://schemas.microsoft.com/office/powerpoint/2010/main" val="1764173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Generated image">
            <a:extLst>
              <a:ext uri="{FF2B5EF4-FFF2-40B4-BE49-F238E27FC236}">
                <a16:creationId xmlns:a16="http://schemas.microsoft.com/office/drawing/2014/main" id="{415F2C93-59DB-C218-0CC7-B6A4ADBFEE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914" y="1133858"/>
            <a:ext cx="5340094" cy="534009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827073C-1F52-62AF-5465-F15183513CE7}"/>
              </a:ext>
            </a:extLst>
          </p:cNvPr>
          <p:cNvSpPr/>
          <p:nvPr/>
        </p:nvSpPr>
        <p:spPr>
          <a:xfrm>
            <a:off x="7543800" y="1133858"/>
            <a:ext cx="3968496" cy="53400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dirty="0"/>
              <a:t>Each tree makes a guess on delivery time based on order info (like region, quantity, or risk).</a:t>
            </a:r>
          </a:p>
          <a:p>
            <a:pPr algn="just"/>
            <a:endParaRPr lang="en-US" dirty="0"/>
          </a:p>
          <a:p>
            <a:pPr algn="just"/>
            <a:endParaRPr lang="en-US" dirty="0"/>
          </a:p>
          <a:p>
            <a:pPr algn="just"/>
            <a:endParaRPr lang="en-US" dirty="0"/>
          </a:p>
          <a:p>
            <a:pPr algn="just"/>
            <a:r>
              <a:rPr lang="en-US" dirty="0"/>
              <a:t>The Random Forest takes all those guesses and averages them, giving us a more accurate prediction.</a:t>
            </a:r>
            <a:endParaRPr lang="en-CA" dirty="0"/>
          </a:p>
        </p:txBody>
      </p:sp>
      <p:sp>
        <p:nvSpPr>
          <p:cNvPr id="8" name="Arrow: Right 7">
            <a:extLst>
              <a:ext uri="{FF2B5EF4-FFF2-40B4-BE49-F238E27FC236}">
                <a16:creationId xmlns:a16="http://schemas.microsoft.com/office/drawing/2014/main" id="{67EEA58D-7F3E-8314-72DC-605FC41F126F}"/>
              </a:ext>
            </a:extLst>
          </p:cNvPr>
          <p:cNvSpPr/>
          <p:nvPr/>
        </p:nvSpPr>
        <p:spPr>
          <a:xfrm>
            <a:off x="5986272" y="4005072"/>
            <a:ext cx="1338072" cy="77724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2428746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03" name="Rectangle 8202">
            <a:extLst>
              <a:ext uri="{FF2B5EF4-FFF2-40B4-BE49-F238E27FC236}">
                <a16:creationId xmlns:a16="http://schemas.microsoft.com/office/drawing/2014/main" id="{0BF4DD9E-9908-4A37-82FF-C17235B3E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84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Generated image">
            <a:extLst>
              <a:ext uri="{FF2B5EF4-FFF2-40B4-BE49-F238E27FC236}">
                <a16:creationId xmlns:a16="http://schemas.microsoft.com/office/drawing/2014/main" id="{74DE6845-A3DF-F45D-46B8-373AB5B0021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10683" r="1" b="12783"/>
          <a:stretch/>
        </p:blipFill>
        <p:spPr bwMode="auto">
          <a:xfrm>
            <a:off x="643467" y="650917"/>
            <a:ext cx="10905066" cy="5556165"/>
          </a:xfrm>
          <a:prstGeom prst="rect">
            <a:avLst/>
          </a:prstGeom>
          <a:noFill/>
          <a:ln>
            <a:solidFill>
              <a:srgbClr val="616161"/>
            </a:solidFill>
          </a:ln>
          <a:extLst>
            <a:ext uri="{909E8E84-426E-40DD-AFC4-6F175D3DCCD1}">
              <a14:hiddenFill xmlns:a14="http://schemas.microsoft.com/office/drawing/2010/main">
                <a:solidFill>
                  <a:srgbClr val="FFFFFF"/>
                </a:solidFill>
              </a14:hiddenFill>
            </a:ext>
          </a:extLst>
        </p:spPr>
      </p:pic>
      <p:sp>
        <p:nvSpPr>
          <p:cNvPr id="8204" name="Rectangle 8203">
            <a:extLst>
              <a:ext uri="{FF2B5EF4-FFF2-40B4-BE49-F238E27FC236}">
                <a16:creationId xmlns:a16="http://schemas.microsoft.com/office/drawing/2014/main" id="{A5B4739A-26CF-42A7-83AB-1F9AEF9F7F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74344A8-FA05-5427-F384-B8C984854BD7}"/>
              </a:ext>
            </a:extLst>
          </p:cNvPr>
          <p:cNvSpPr/>
          <p:nvPr/>
        </p:nvSpPr>
        <p:spPr>
          <a:xfrm>
            <a:off x="795528" y="3191256"/>
            <a:ext cx="3364992" cy="1655064"/>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if it predicts 5 days, it might be actual 4.5 or 5.5 — that’s very close.</a:t>
            </a:r>
            <a:endParaRPr lang="en-CA" dirty="0"/>
          </a:p>
        </p:txBody>
      </p:sp>
      <p:sp>
        <p:nvSpPr>
          <p:cNvPr id="5" name="Rectangle 4">
            <a:extLst>
              <a:ext uri="{FF2B5EF4-FFF2-40B4-BE49-F238E27FC236}">
                <a16:creationId xmlns:a16="http://schemas.microsoft.com/office/drawing/2014/main" id="{6BE5BA0B-5736-C164-14ED-4502B0FC9F91}"/>
              </a:ext>
            </a:extLst>
          </p:cNvPr>
          <p:cNvSpPr/>
          <p:nvPr/>
        </p:nvSpPr>
        <p:spPr>
          <a:xfrm>
            <a:off x="4278799" y="3191256"/>
            <a:ext cx="3364992" cy="1655064"/>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RMSE also shows error, but it gives more weight to big mistakes.</a:t>
            </a:r>
            <a:endParaRPr lang="en-CA" dirty="0">
              <a:solidFill>
                <a:schemeClr val="tx1"/>
              </a:solidFill>
            </a:endParaRPr>
          </a:p>
        </p:txBody>
      </p:sp>
      <p:sp>
        <p:nvSpPr>
          <p:cNvPr id="6" name="Rectangle 5">
            <a:extLst>
              <a:ext uri="{FF2B5EF4-FFF2-40B4-BE49-F238E27FC236}">
                <a16:creationId xmlns:a16="http://schemas.microsoft.com/office/drawing/2014/main" id="{F619F473-FEE6-5BDC-7B51-8830095EF1B3}"/>
              </a:ext>
            </a:extLst>
          </p:cNvPr>
          <p:cNvSpPr/>
          <p:nvPr/>
        </p:nvSpPr>
        <p:spPr>
          <a:xfrm>
            <a:off x="7810246" y="3191256"/>
            <a:ext cx="3364992" cy="1655064"/>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Measures how well the model fits the real data.</a:t>
            </a:r>
            <a:endParaRPr lang="en-CA" dirty="0">
              <a:solidFill>
                <a:schemeClr val="tx1"/>
              </a:solidFill>
            </a:endParaRPr>
          </a:p>
        </p:txBody>
      </p:sp>
    </p:spTree>
    <p:extLst>
      <p:ext uri="{BB962C8B-B14F-4D97-AF65-F5344CB8AC3E}">
        <p14:creationId xmlns:p14="http://schemas.microsoft.com/office/powerpoint/2010/main" val="2769904347"/>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FF7CC9-9000-C32B-0150-3D8E4C1FBAF3}"/>
              </a:ext>
            </a:extLst>
          </p:cNvPr>
          <p:cNvSpPr>
            <a:spLocks noGrp="1"/>
          </p:cNvSpPr>
          <p:nvPr>
            <p:ph idx="1"/>
          </p:nvPr>
        </p:nvSpPr>
        <p:spPr>
          <a:xfrm>
            <a:off x="7232904" y="1316736"/>
            <a:ext cx="4821174" cy="4517136"/>
          </a:xfrm>
        </p:spPr>
        <p:txBody>
          <a:bodyPr>
            <a:normAutofit/>
          </a:bodyPr>
          <a:lstStyle/>
          <a:p>
            <a:r>
              <a:rPr lang="en-US" dirty="0"/>
              <a:t>This chart shows how close our model’s predictions are to the actual delivery times.</a:t>
            </a:r>
          </a:p>
          <a:p>
            <a:r>
              <a:rPr lang="en-US" dirty="0"/>
              <a:t>Each blue dot represents one order.</a:t>
            </a:r>
          </a:p>
          <a:p>
            <a:r>
              <a:rPr lang="en-US" dirty="0"/>
              <a:t>The red diagonal line indicates perfect prediction (Predicted = Actual).</a:t>
            </a:r>
          </a:p>
          <a:p>
            <a:r>
              <a:rPr lang="en-US" dirty="0"/>
              <a:t>Most dots are clustered around this line, especially between 2–5 </a:t>
            </a:r>
            <a:r>
              <a:rPr lang="en-US" dirty="0" err="1"/>
              <a:t>days.This</a:t>
            </a:r>
            <a:r>
              <a:rPr lang="en-US" dirty="0"/>
              <a:t> means the model is predicting delivery time very accurately for most cases.</a:t>
            </a:r>
            <a:endParaRPr lang="en-CA" dirty="0"/>
          </a:p>
        </p:txBody>
      </p:sp>
      <p:pic>
        <p:nvPicPr>
          <p:cNvPr id="5" name="Picture 4">
            <a:extLst>
              <a:ext uri="{FF2B5EF4-FFF2-40B4-BE49-F238E27FC236}">
                <a16:creationId xmlns:a16="http://schemas.microsoft.com/office/drawing/2014/main" id="{E245724E-7926-78E7-0246-B64D16E1A74B}"/>
              </a:ext>
            </a:extLst>
          </p:cNvPr>
          <p:cNvPicPr>
            <a:picLocks noChangeAspect="1"/>
          </p:cNvPicPr>
          <p:nvPr/>
        </p:nvPicPr>
        <p:blipFill>
          <a:blip r:embed="rId2"/>
          <a:stretch>
            <a:fillRect/>
          </a:stretch>
        </p:blipFill>
        <p:spPr>
          <a:xfrm>
            <a:off x="137922" y="1569307"/>
            <a:ext cx="6718935" cy="4167441"/>
          </a:xfrm>
          <a:prstGeom prst="rect">
            <a:avLst/>
          </a:prstGeom>
        </p:spPr>
      </p:pic>
      <p:sp>
        <p:nvSpPr>
          <p:cNvPr id="6" name="TextBox 5">
            <a:extLst>
              <a:ext uri="{FF2B5EF4-FFF2-40B4-BE49-F238E27FC236}">
                <a16:creationId xmlns:a16="http://schemas.microsoft.com/office/drawing/2014/main" id="{80D2EAE3-FE4F-D327-2BD4-115D4FF69C7A}"/>
              </a:ext>
            </a:extLst>
          </p:cNvPr>
          <p:cNvSpPr txBox="1"/>
          <p:nvPr/>
        </p:nvSpPr>
        <p:spPr>
          <a:xfrm>
            <a:off x="3630168" y="181194"/>
            <a:ext cx="5367528" cy="1077218"/>
          </a:xfrm>
          <a:prstGeom prst="rect">
            <a:avLst/>
          </a:prstGeom>
          <a:noFill/>
        </p:spPr>
        <p:txBody>
          <a:bodyPr wrap="square" rtlCol="0">
            <a:spAutoFit/>
          </a:bodyPr>
          <a:lstStyle/>
          <a:p>
            <a:pPr algn="ctr"/>
            <a:r>
              <a:rPr lang="en-US" sz="3200" b="1" dirty="0">
                <a:solidFill>
                  <a:schemeClr val="accent3"/>
                </a:solidFill>
              </a:rPr>
              <a:t>Actual vs Predicted Delivery Time</a:t>
            </a:r>
            <a:endParaRPr lang="en-CA" sz="3200" b="1" dirty="0">
              <a:solidFill>
                <a:schemeClr val="accent3"/>
              </a:solidFill>
            </a:endParaRPr>
          </a:p>
        </p:txBody>
      </p:sp>
    </p:spTree>
    <p:extLst>
      <p:ext uri="{BB962C8B-B14F-4D97-AF65-F5344CB8AC3E}">
        <p14:creationId xmlns:p14="http://schemas.microsoft.com/office/powerpoint/2010/main" val="163312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09950F-6870-8CD7-6ED4-E1045BCF7031}"/>
              </a:ext>
            </a:extLst>
          </p:cNvPr>
          <p:cNvSpPr>
            <a:spLocks noGrp="1"/>
          </p:cNvSpPr>
          <p:nvPr>
            <p:ph idx="1"/>
          </p:nvPr>
        </p:nvSpPr>
        <p:spPr>
          <a:xfrm>
            <a:off x="158497" y="143256"/>
            <a:ext cx="4471628" cy="3285744"/>
          </a:xfrm>
        </p:spPr>
        <p:txBody>
          <a:bodyPr>
            <a:normAutofit/>
          </a:bodyPr>
          <a:lstStyle/>
          <a:p>
            <a:pPr marL="0" indent="0">
              <a:buNone/>
            </a:pPr>
            <a:r>
              <a:rPr lang="en-US" sz="4800" b="1" dirty="0">
                <a:solidFill>
                  <a:schemeClr val="accent3"/>
                </a:solidFill>
              </a:rPr>
              <a:t>Capstone Project II</a:t>
            </a:r>
          </a:p>
          <a:p>
            <a:pPr marL="0" indent="0">
              <a:buNone/>
            </a:pPr>
            <a:r>
              <a:rPr lang="en-US" sz="4000" b="1" dirty="0">
                <a:solidFill>
                  <a:schemeClr val="accent3"/>
                </a:solidFill>
              </a:rPr>
              <a:t>Team Members </a:t>
            </a:r>
          </a:p>
        </p:txBody>
      </p:sp>
      <p:cxnSp>
        <p:nvCxnSpPr>
          <p:cNvPr id="10" name="Straight Connector 9">
            <a:extLst>
              <a:ext uri="{FF2B5EF4-FFF2-40B4-BE49-F238E27FC236}">
                <a16:creationId xmlns:a16="http://schemas.microsoft.com/office/drawing/2014/main" id="{B3876BBC-E8B8-F178-EB74-2C0A83B08CFE}"/>
              </a:ext>
            </a:extLst>
          </p:cNvPr>
          <p:cNvCxnSpPr/>
          <p:nvPr/>
        </p:nvCxnSpPr>
        <p:spPr>
          <a:xfrm>
            <a:off x="8348472" y="384048"/>
            <a:ext cx="64008" cy="6300216"/>
          </a:xfrm>
          <a:prstGeom prst="line">
            <a:avLst/>
          </a:prstGeom>
        </p:spPr>
        <p:style>
          <a:lnRef idx="3">
            <a:schemeClr val="accent6"/>
          </a:lnRef>
          <a:fillRef idx="0">
            <a:schemeClr val="accent6"/>
          </a:fillRef>
          <a:effectRef idx="2">
            <a:schemeClr val="accent6"/>
          </a:effectRef>
          <a:fontRef idx="minor">
            <a:schemeClr val="tx1"/>
          </a:fontRef>
        </p:style>
      </p:cxnSp>
      <p:cxnSp>
        <p:nvCxnSpPr>
          <p:cNvPr id="12" name="Straight Connector 11">
            <a:extLst>
              <a:ext uri="{FF2B5EF4-FFF2-40B4-BE49-F238E27FC236}">
                <a16:creationId xmlns:a16="http://schemas.microsoft.com/office/drawing/2014/main" id="{138B8631-E78F-AC08-13D5-CB821584B7B6}"/>
              </a:ext>
            </a:extLst>
          </p:cNvPr>
          <p:cNvCxnSpPr/>
          <p:nvPr/>
        </p:nvCxnSpPr>
        <p:spPr>
          <a:xfrm>
            <a:off x="4782312" y="3429000"/>
            <a:ext cx="7251192" cy="0"/>
          </a:xfrm>
          <a:prstGeom prst="line">
            <a:avLst/>
          </a:prstGeom>
        </p:spPr>
        <p:style>
          <a:lnRef idx="3">
            <a:schemeClr val="accent6"/>
          </a:lnRef>
          <a:fillRef idx="0">
            <a:schemeClr val="accent6"/>
          </a:fillRef>
          <a:effectRef idx="2">
            <a:schemeClr val="accent6"/>
          </a:effectRef>
          <a:fontRef idx="minor">
            <a:schemeClr val="tx1"/>
          </a:fontRef>
        </p:style>
      </p:cxnSp>
      <p:sp>
        <p:nvSpPr>
          <p:cNvPr id="14" name="Rectangle 13">
            <a:extLst>
              <a:ext uri="{FF2B5EF4-FFF2-40B4-BE49-F238E27FC236}">
                <a16:creationId xmlns:a16="http://schemas.microsoft.com/office/drawing/2014/main" id="{99E20203-8071-5C64-EBB4-E0BCF20E1A98}"/>
              </a:ext>
            </a:extLst>
          </p:cNvPr>
          <p:cNvSpPr/>
          <p:nvPr/>
        </p:nvSpPr>
        <p:spPr>
          <a:xfrm>
            <a:off x="5113616" y="1965960"/>
            <a:ext cx="2772968" cy="6378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459FE3FC-9DE9-AE7C-AC24-A2EAB1D1E74D}"/>
              </a:ext>
            </a:extLst>
          </p:cNvPr>
          <p:cNvSpPr/>
          <p:nvPr/>
        </p:nvSpPr>
        <p:spPr>
          <a:xfrm>
            <a:off x="8874368" y="1965960"/>
            <a:ext cx="2968232" cy="6212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800" b="1" u="sng" dirty="0" err="1"/>
              <a:t>Nandeep</a:t>
            </a:r>
            <a:r>
              <a:rPr lang="en-CA" sz="1800" b="1" u="sng" dirty="0"/>
              <a:t> Kaur</a:t>
            </a:r>
          </a:p>
        </p:txBody>
      </p:sp>
      <p:sp>
        <p:nvSpPr>
          <p:cNvPr id="18" name="Rectangle 17">
            <a:extLst>
              <a:ext uri="{FF2B5EF4-FFF2-40B4-BE49-F238E27FC236}">
                <a16:creationId xmlns:a16="http://schemas.microsoft.com/office/drawing/2014/main" id="{9E8E18F6-1D29-8F12-104C-CFE2B3596240}"/>
              </a:ext>
            </a:extLst>
          </p:cNvPr>
          <p:cNvSpPr/>
          <p:nvPr/>
        </p:nvSpPr>
        <p:spPr>
          <a:xfrm>
            <a:off x="5113616" y="4544568"/>
            <a:ext cx="2869020" cy="7997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800" b="1" u="sng" dirty="0" err="1"/>
              <a:t>Semini</a:t>
            </a:r>
            <a:r>
              <a:rPr lang="en-CA" sz="1800" b="1" u="sng" dirty="0"/>
              <a:t> </a:t>
            </a:r>
            <a:r>
              <a:rPr lang="en-CA" sz="1800" b="1" u="sng" dirty="0" err="1"/>
              <a:t>Sehara</a:t>
            </a:r>
            <a:r>
              <a:rPr lang="en-CA" sz="1800" b="1" u="sng" dirty="0"/>
              <a:t> Amarasinghe</a:t>
            </a:r>
          </a:p>
        </p:txBody>
      </p:sp>
      <p:sp>
        <p:nvSpPr>
          <p:cNvPr id="19" name="Rectangle 18">
            <a:extLst>
              <a:ext uri="{FF2B5EF4-FFF2-40B4-BE49-F238E27FC236}">
                <a16:creationId xmlns:a16="http://schemas.microsoft.com/office/drawing/2014/main" id="{1EF19B58-9045-CCDE-C8B0-71D608F68633}"/>
              </a:ext>
            </a:extLst>
          </p:cNvPr>
          <p:cNvSpPr/>
          <p:nvPr/>
        </p:nvSpPr>
        <p:spPr>
          <a:xfrm>
            <a:off x="8970264" y="4544568"/>
            <a:ext cx="3008376" cy="7452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800" b="1" u="sng" dirty="0"/>
              <a:t>Shivam Sharma</a:t>
            </a:r>
          </a:p>
        </p:txBody>
      </p:sp>
      <p:sp>
        <p:nvSpPr>
          <p:cNvPr id="20" name="TextBox 19">
            <a:extLst>
              <a:ext uri="{FF2B5EF4-FFF2-40B4-BE49-F238E27FC236}">
                <a16:creationId xmlns:a16="http://schemas.microsoft.com/office/drawing/2014/main" id="{C6B08C5E-D133-4FC1-5C09-009E0D261A98}"/>
              </a:ext>
            </a:extLst>
          </p:cNvPr>
          <p:cNvSpPr txBox="1"/>
          <p:nvPr/>
        </p:nvSpPr>
        <p:spPr>
          <a:xfrm>
            <a:off x="5113616" y="2039112"/>
            <a:ext cx="2751365" cy="400110"/>
          </a:xfrm>
          <a:prstGeom prst="rect">
            <a:avLst/>
          </a:prstGeom>
          <a:noFill/>
        </p:spPr>
        <p:txBody>
          <a:bodyPr wrap="square" rtlCol="0">
            <a:spAutoFit/>
          </a:bodyPr>
          <a:lstStyle/>
          <a:p>
            <a:pPr algn="ctr"/>
            <a:r>
              <a:rPr lang="en-CA" sz="2000" b="1" u="sng" dirty="0"/>
              <a:t>Vaibhav Arora</a:t>
            </a:r>
          </a:p>
        </p:txBody>
      </p:sp>
      <p:sp>
        <p:nvSpPr>
          <p:cNvPr id="21" name="Arrow: Right 20">
            <a:extLst>
              <a:ext uri="{FF2B5EF4-FFF2-40B4-BE49-F238E27FC236}">
                <a16:creationId xmlns:a16="http://schemas.microsoft.com/office/drawing/2014/main" id="{8C6E0750-4AFA-2B97-AE0B-AF0FD86A88D8}"/>
              </a:ext>
            </a:extLst>
          </p:cNvPr>
          <p:cNvSpPr/>
          <p:nvPr/>
        </p:nvSpPr>
        <p:spPr>
          <a:xfrm>
            <a:off x="296775" y="3140678"/>
            <a:ext cx="2980944" cy="694944"/>
          </a:xfrm>
          <a:prstGeom prst="rightArrow">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7321418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44B09-FA07-12E4-1871-7C141D01C743}"/>
              </a:ext>
            </a:extLst>
          </p:cNvPr>
          <p:cNvSpPr>
            <a:spLocks noGrp="1"/>
          </p:cNvSpPr>
          <p:nvPr>
            <p:ph idx="1"/>
          </p:nvPr>
        </p:nvSpPr>
        <p:spPr>
          <a:xfrm>
            <a:off x="0" y="0"/>
            <a:ext cx="12088367" cy="1874520"/>
          </a:xfrm>
        </p:spPr>
        <p:txBody>
          <a:bodyPr/>
          <a:lstStyle/>
          <a:p>
            <a:pPr marL="0" indent="0" algn="ctr">
              <a:buNone/>
            </a:pPr>
            <a:r>
              <a:rPr lang="en-US" sz="3200" dirty="0">
                <a:solidFill>
                  <a:srgbClr val="00B0F0"/>
                </a:solidFill>
              </a:rPr>
              <a:t>Business Critic Points</a:t>
            </a:r>
          </a:p>
          <a:p>
            <a:pPr marL="0" indent="0">
              <a:buNone/>
            </a:pPr>
            <a:r>
              <a:rPr lang="en-US" dirty="0"/>
              <a:t>Data-driven automation across churn prevention, fraud detection, and delivery optimization leads to higher customer satisfaction, reduced costs, and improved supply chain agility.</a:t>
            </a:r>
            <a:endParaRPr lang="en-CA" dirty="0"/>
          </a:p>
        </p:txBody>
      </p:sp>
      <p:graphicFrame>
        <p:nvGraphicFramePr>
          <p:cNvPr id="5" name="Table 4">
            <a:extLst>
              <a:ext uri="{FF2B5EF4-FFF2-40B4-BE49-F238E27FC236}">
                <a16:creationId xmlns:a16="http://schemas.microsoft.com/office/drawing/2014/main" id="{AF4CB3B6-2B3B-A2FB-9B93-51F9DF6FEC15}"/>
              </a:ext>
            </a:extLst>
          </p:cNvPr>
          <p:cNvGraphicFramePr>
            <a:graphicFrameLocks noGrp="1"/>
          </p:cNvGraphicFramePr>
          <p:nvPr>
            <p:extLst>
              <p:ext uri="{D42A27DB-BD31-4B8C-83A1-F6EECF244321}">
                <p14:modId xmlns:p14="http://schemas.microsoft.com/office/powerpoint/2010/main" val="4075664932"/>
              </p:ext>
            </p:extLst>
          </p:nvPr>
        </p:nvGraphicFramePr>
        <p:xfrm>
          <a:off x="64008" y="2056006"/>
          <a:ext cx="12024359" cy="470703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8809853"/>
                    </a:ext>
                  </a:extLst>
                </a:gridCol>
                <a:gridCol w="2220863">
                  <a:extLst>
                    <a:ext uri="{9D8B030D-6E8A-4147-A177-3AD203B41FA5}">
                      <a16:colId xmlns:a16="http://schemas.microsoft.com/office/drawing/2014/main" val="3919353470"/>
                    </a:ext>
                  </a:extLst>
                </a:gridCol>
                <a:gridCol w="2059305">
                  <a:extLst>
                    <a:ext uri="{9D8B030D-6E8A-4147-A177-3AD203B41FA5}">
                      <a16:colId xmlns:a16="http://schemas.microsoft.com/office/drawing/2014/main" val="3688109107"/>
                    </a:ext>
                  </a:extLst>
                </a:gridCol>
                <a:gridCol w="2916160">
                  <a:extLst>
                    <a:ext uri="{9D8B030D-6E8A-4147-A177-3AD203B41FA5}">
                      <a16:colId xmlns:a16="http://schemas.microsoft.com/office/drawing/2014/main" val="959927486"/>
                    </a:ext>
                  </a:extLst>
                </a:gridCol>
                <a:gridCol w="2724911">
                  <a:extLst>
                    <a:ext uri="{9D8B030D-6E8A-4147-A177-3AD203B41FA5}">
                      <a16:colId xmlns:a16="http://schemas.microsoft.com/office/drawing/2014/main" val="2644833548"/>
                    </a:ext>
                  </a:extLst>
                </a:gridCol>
              </a:tblGrid>
              <a:tr h="550189">
                <a:tc>
                  <a:txBody>
                    <a:bodyPr/>
                    <a:lstStyle/>
                    <a:p>
                      <a:pPr algn="l"/>
                      <a:r>
                        <a:rPr lang="en-CA" dirty="0"/>
                        <a:t>Strategy Focused</a:t>
                      </a:r>
                    </a:p>
                  </a:txBody>
                  <a:tcPr>
                    <a:solidFill>
                      <a:schemeClr val="bg2"/>
                    </a:solidFill>
                  </a:tcPr>
                </a:tc>
                <a:tc>
                  <a:txBody>
                    <a:bodyPr/>
                    <a:lstStyle/>
                    <a:p>
                      <a:pPr algn="l"/>
                      <a:r>
                        <a:rPr lang="en-CA" dirty="0"/>
                        <a:t>Model Used</a:t>
                      </a:r>
                    </a:p>
                  </a:txBody>
                  <a:tcPr>
                    <a:solidFill>
                      <a:schemeClr val="bg2"/>
                    </a:solidFill>
                  </a:tcPr>
                </a:tc>
                <a:tc>
                  <a:txBody>
                    <a:bodyPr/>
                    <a:lstStyle/>
                    <a:p>
                      <a:pPr algn="l"/>
                      <a:r>
                        <a:rPr lang="en-CA" dirty="0"/>
                        <a:t>critic point </a:t>
                      </a:r>
                    </a:p>
                  </a:txBody>
                  <a:tcPr>
                    <a:solidFill>
                      <a:schemeClr val="bg2"/>
                    </a:solidFill>
                  </a:tcPr>
                </a:tc>
                <a:tc>
                  <a:txBody>
                    <a:bodyPr/>
                    <a:lstStyle/>
                    <a:p>
                      <a:pPr algn="l"/>
                      <a:r>
                        <a:rPr lang="en-CA" dirty="0"/>
                        <a:t>Business Action</a:t>
                      </a:r>
                    </a:p>
                  </a:txBody>
                  <a:tcPr>
                    <a:solidFill>
                      <a:schemeClr val="bg2"/>
                    </a:solidFill>
                  </a:tcPr>
                </a:tc>
                <a:tc>
                  <a:txBody>
                    <a:bodyPr/>
                    <a:lstStyle/>
                    <a:p>
                      <a:pPr algn="l"/>
                      <a:r>
                        <a:rPr lang="en-CA" dirty="0"/>
                        <a:t>Recommendation</a:t>
                      </a:r>
                    </a:p>
                  </a:txBody>
                  <a:tcPr>
                    <a:solidFill>
                      <a:schemeClr val="bg2"/>
                    </a:solidFill>
                  </a:tcPr>
                </a:tc>
                <a:extLst>
                  <a:ext uri="{0D108BD9-81ED-4DB2-BD59-A6C34878D82A}">
                    <a16:rowId xmlns:a16="http://schemas.microsoft.com/office/drawing/2014/main" val="537723157"/>
                  </a:ext>
                </a:extLst>
              </a:tr>
              <a:tr h="1623111">
                <a:tc>
                  <a:txBody>
                    <a:bodyPr/>
                    <a:lstStyle/>
                    <a:p>
                      <a:pPr algn="l"/>
                      <a:r>
                        <a:rPr lang="en-US" dirty="0">
                          <a:solidFill>
                            <a:schemeClr val="accent3">
                              <a:lumMod val="75000"/>
                            </a:schemeClr>
                          </a:solidFill>
                        </a:rPr>
                        <a:t>Customer Retention			</a:t>
                      </a:r>
                      <a:endParaRPr lang="en-CA" dirty="0">
                        <a:solidFill>
                          <a:schemeClr val="accent3">
                            <a:lumMod val="75000"/>
                          </a:schemeClr>
                        </a:solidFill>
                      </a:endParaRPr>
                    </a:p>
                  </a:txBody>
                  <a:tcPr>
                    <a:solidFill>
                      <a:schemeClr val="bg2"/>
                    </a:solidFill>
                  </a:tcPr>
                </a:tc>
                <a:tc>
                  <a:txBody>
                    <a:bodyPr/>
                    <a:lstStyle/>
                    <a:p>
                      <a:pPr marL="285750" indent="-285750" algn="l">
                        <a:buFont typeface="Arial" panose="020B0604020202020204" pitchFamily="34" charset="0"/>
                        <a:buChar char="•"/>
                      </a:pPr>
                      <a:r>
                        <a:rPr lang="en-US" dirty="0">
                          <a:solidFill>
                            <a:schemeClr val="accent3">
                              <a:lumMod val="75000"/>
                            </a:schemeClr>
                          </a:solidFill>
                        </a:rPr>
                        <a:t>Logistic Regression  </a:t>
                      </a:r>
                    </a:p>
                    <a:p>
                      <a:pPr marL="285750" indent="-285750" algn="l">
                        <a:buFont typeface="Arial" panose="020B0604020202020204" pitchFamily="34" charset="0"/>
                        <a:buChar char="•"/>
                      </a:pPr>
                      <a:r>
                        <a:rPr lang="en-US" dirty="0">
                          <a:solidFill>
                            <a:schemeClr val="accent3">
                              <a:lumMod val="75000"/>
                            </a:schemeClr>
                          </a:solidFill>
                        </a:rPr>
                        <a:t>Churn Prediction using LTV + RFM	</a:t>
                      </a:r>
                      <a:endParaRPr lang="en-CA" dirty="0">
                        <a:solidFill>
                          <a:schemeClr val="accent3">
                            <a:lumMod val="75000"/>
                          </a:schemeClr>
                        </a:solidFill>
                      </a:endParaRPr>
                    </a:p>
                  </a:txBody>
                  <a:tcPr>
                    <a:solidFill>
                      <a:schemeClr val="bg2"/>
                    </a:solidFill>
                  </a:tcPr>
                </a:tc>
                <a:tc>
                  <a:txBody>
                    <a:bodyPr/>
                    <a:lstStyle/>
                    <a:p>
                      <a:pPr algn="l"/>
                      <a:r>
                        <a:rPr lang="en-US" dirty="0">
                          <a:solidFill>
                            <a:schemeClr val="accent3">
                              <a:lumMod val="75000"/>
                            </a:schemeClr>
                          </a:solidFill>
                        </a:rPr>
                        <a:t>Delivery Delay &gt;180 days + delay (-2 days) </a:t>
                      </a:r>
                      <a:endParaRPr lang="en-CA" dirty="0">
                        <a:solidFill>
                          <a:schemeClr val="accent3">
                            <a:lumMod val="75000"/>
                          </a:schemeClr>
                        </a:solidFill>
                      </a:endParaRPr>
                    </a:p>
                  </a:txBody>
                  <a:tcPr>
                    <a:solidFill>
                      <a:schemeClr val="bg2"/>
                    </a:solidFill>
                  </a:tcPr>
                </a:tc>
                <a:tc>
                  <a:txBody>
                    <a:bodyPr/>
                    <a:lstStyle/>
                    <a:p>
                      <a:pPr algn="l"/>
                      <a:r>
                        <a:rPr lang="en-US" dirty="0">
                          <a:solidFill>
                            <a:schemeClr val="accent3">
                              <a:lumMod val="75000"/>
                            </a:schemeClr>
                          </a:solidFill>
                        </a:rPr>
                        <a:t>Prioritize fast delivery for high-value customers</a:t>
                      </a:r>
                      <a:endParaRPr lang="en-CA" dirty="0">
                        <a:solidFill>
                          <a:schemeClr val="accent3">
                            <a:lumMod val="75000"/>
                          </a:schemeClr>
                        </a:solidFill>
                      </a:endParaRPr>
                    </a:p>
                  </a:txBody>
                  <a:tcPr>
                    <a:solidFill>
                      <a:schemeClr val="bg2"/>
                    </a:solidFill>
                  </a:tcPr>
                </a:tc>
                <a:tc>
                  <a:txBody>
                    <a:bodyPr/>
                    <a:lstStyle/>
                    <a:p>
                      <a:pPr algn="l"/>
                      <a:r>
                        <a:rPr lang="en-US" dirty="0">
                          <a:solidFill>
                            <a:schemeClr val="accent3">
                              <a:lumMod val="75000"/>
                            </a:schemeClr>
                          </a:solidFill>
                        </a:rPr>
                        <a:t>Launch targeted retention campaigns for at-risk segments.</a:t>
                      </a:r>
                      <a:endParaRPr lang="en-CA" dirty="0">
                        <a:solidFill>
                          <a:schemeClr val="accent3">
                            <a:lumMod val="75000"/>
                          </a:schemeClr>
                        </a:solidFill>
                      </a:endParaRPr>
                    </a:p>
                  </a:txBody>
                  <a:tcPr>
                    <a:solidFill>
                      <a:schemeClr val="bg2"/>
                    </a:solidFill>
                  </a:tcPr>
                </a:tc>
                <a:extLst>
                  <a:ext uri="{0D108BD9-81ED-4DB2-BD59-A6C34878D82A}">
                    <a16:rowId xmlns:a16="http://schemas.microsoft.com/office/drawing/2014/main" val="1148648089"/>
                  </a:ext>
                </a:extLst>
              </a:tr>
              <a:tr h="1320690">
                <a:tc>
                  <a:txBody>
                    <a:bodyPr/>
                    <a:lstStyle/>
                    <a:p>
                      <a:pPr algn="l"/>
                      <a:r>
                        <a:rPr lang="en-US" dirty="0">
                          <a:solidFill>
                            <a:schemeClr val="accent3">
                              <a:lumMod val="75000"/>
                            </a:schemeClr>
                          </a:solidFill>
                        </a:rPr>
                        <a:t>Fraud Detection			</a:t>
                      </a:r>
                      <a:endParaRPr lang="en-CA" dirty="0">
                        <a:solidFill>
                          <a:schemeClr val="accent3">
                            <a:lumMod val="75000"/>
                          </a:schemeClr>
                        </a:solidFill>
                      </a:endParaRPr>
                    </a:p>
                  </a:txBody>
                  <a:tcPr>
                    <a:solidFill>
                      <a:schemeClr val="bg2"/>
                    </a:solidFill>
                  </a:tcPr>
                </a:tc>
                <a:tc>
                  <a:txBody>
                    <a:bodyPr/>
                    <a:lstStyle/>
                    <a:p>
                      <a:pPr marL="285750" indent="-285750" algn="l">
                        <a:buFont typeface="Arial" panose="020B0604020202020204" pitchFamily="34" charset="0"/>
                        <a:buChar char="•"/>
                      </a:pPr>
                      <a:r>
                        <a:rPr lang="en-US" dirty="0" err="1">
                          <a:solidFill>
                            <a:schemeClr val="accent3">
                              <a:lumMod val="75000"/>
                            </a:schemeClr>
                          </a:solidFill>
                        </a:rPr>
                        <a:t>XGBoost</a:t>
                      </a:r>
                      <a:r>
                        <a:rPr lang="en-US" dirty="0">
                          <a:solidFill>
                            <a:schemeClr val="accent3">
                              <a:lumMod val="75000"/>
                            </a:schemeClr>
                          </a:solidFill>
                        </a:rPr>
                        <a:t> Classifier</a:t>
                      </a:r>
                    </a:p>
                    <a:p>
                      <a:pPr marL="285750" indent="-285750" algn="l">
                        <a:buFont typeface="Arial" panose="020B0604020202020204" pitchFamily="34" charset="0"/>
                        <a:buChar char="•"/>
                      </a:pPr>
                      <a:r>
                        <a:rPr lang="en-US" dirty="0">
                          <a:solidFill>
                            <a:schemeClr val="accent3">
                              <a:lumMod val="75000"/>
                            </a:schemeClr>
                          </a:solidFill>
                        </a:rPr>
                        <a:t>SMOTE</a:t>
                      </a:r>
                    </a:p>
                    <a:p>
                      <a:pPr marL="285750" indent="-285750" algn="l">
                        <a:buFont typeface="Arial" panose="020B0604020202020204" pitchFamily="34" charset="0"/>
                        <a:buChar char="•"/>
                      </a:pPr>
                      <a:r>
                        <a:rPr lang="en-US" dirty="0">
                          <a:solidFill>
                            <a:schemeClr val="accent3">
                              <a:lumMod val="75000"/>
                            </a:schemeClr>
                          </a:solidFill>
                        </a:rPr>
                        <a:t>ROC AUC</a:t>
                      </a:r>
                      <a:endParaRPr lang="en-CA" dirty="0">
                        <a:solidFill>
                          <a:schemeClr val="accent3">
                            <a:lumMod val="75000"/>
                          </a:schemeClr>
                        </a:solidFill>
                      </a:endParaRPr>
                    </a:p>
                  </a:txBody>
                  <a:tcPr>
                    <a:solidFill>
                      <a:schemeClr val="bg2"/>
                    </a:solidFill>
                  </a:tcPr>
                </a:tc>
                <a:tc>
                  <a:txBody>
                    <a:bodyPr/>
                    <a:lstStyle/>
                    <a:p>
                      <a:pPr algn="l"/>
                      <a:r>
                        <a:rPr lang="en-US" dirty="0">
                          <a:solidFill>
                            <a:schemeClr val="accent3">
                              <a:lumMod val="75000"/>
                            </a:schemeClr>
                          </a:solidFill>
                        </a:rPr>
                        <a:t>ROC AUC = 90%,</a:t>
                      </a:r>
                    </a:p>
                    <a:p>
                      <a:pPr algn="l"/>
                      <a:endParaRPr lang="en-US" dirty="0">
                        <a:solidFill>
                          <a:schemeClr val="accent3">
                            <a:lumMod val="75000"/>
                          </a:schemeClr>
                        </a:solidFill>
                      </a:endParaRPr>
                    </a:p>
                    <a:p>
                      <a:pPr algn="l"/>
                      <a:r>
                        <a:rPr lang="en-US" dirty="0">
                          <a:solidFill>
                            <a:schemeClr val="accent3">
                              <a:lumMod val="75000"/>
                            </a:schemeClr>
                          </a:solidFill>
                        </a:rPr>
                        <a:t>Optimal Threshold = 0.4</a:t>
                      </a:r>
                      <a:endParaRPr lang="en-CA" dirty="0">
                        <a:solidFill>
                          <a:schemeClr val="accent3">
                            <a:lumMod val="75000"/>
                          </a:schemeClr>
                        </a:solidFill>
                      </a:endParaRPr>
                    </a:p>
                  </a:txBody>
                  <a:tcPr>
                    <a:solidFill>
                      <a:schemeClr val="bg2"/>
                    </a:solidFill>
                  </a:tcPr>
                </a:tc>
                <a:tc>
                  <a:txBody>
                    <a:bodyPr/>
                    <a:lstStyle/>
                    <a:p>
                      <a:pPr algn="l"/>
                      <a:r>
                        <a:rPr lang="en-US" dirty="0">
                          <a:solidFill>
                            <a:schemeClr val="accent3">
                              <a:lumMod val="75000"/>
                            </a:schemeClr>
                          </a:solidFill>
                        </a:rPr>
                        <a:t>Integrate model into real-time order screening	</a:t>
                      </a:r>
                      <a:endParaRPr lang="en-CA" dirty="0">
                        <a:solidFill>
                          <a:schemeClr val="accent3">
                            <a:lumMod val="75000"/>
                          </a:schemeClr>
                        </a:solidFill>
                      </a:endParaRPr>
                    </a:p>
                  </a:txBody>
                  <a:tcPr>
                    <a:solidFill>
                      <a:schemeClr val="bg2"/>
                    </a:solidFill>
                  </a:tcPr>
                </a:tc>
                <a:tc>
                  <a:txBody>
                    <a:bodyPr/>
                    <a:lstStyle/>
                    <a:p>
                      <a:pPr algn="l"/>
                      <a:r>
                        <a:rPr lang="en-US" dirty="0">
                          <a:solidFill>
                            <a:schemeClr val="accent3">
                              <a:lumMod val="75000"/>
                            </a:schemeClr>
                          </a:solidFill>
                        </a:rPr>
                        <a:t>Flag and review orders near threshold to minimize financial loss.</a:t>
                      </a:r>
                      <a:endParaRPr lang="en-CA" dirty="0">
                        <a:solidFill>
                          <a:schemeClr val="accent3">
                            <a:lumMod val="75000"/>
                          </a:schemeClr>
                        </a:solidFill>
                      </a:endParaRPr>
                    </a:p>
                  </a:txBody>
                  <a:tcPr>
                    <a:solidFill>
                      <a:schemeClr val="bg2"/>
                    </a:solidFill>
                  </a:tcPr>
                </a:tc>
                <a:extLst>
                  <a:ext uri="{0D108BD9-81ED-4DB2-BD59-A6C34878D82A}">
                    <a16:rowId xmlns:a16="http://schemas.microsoft.com/office/drawing/2014/main" val="1416527453"/>
                  </a:ext>
                </a:extLst>
              </a:tr>
              <a:tr h="1213040">
                <a:tc>
                  <a:txBody>
                    <a:bodyPr/>
                    <a:lstStyle/>
                    <a:p>
                      <a:pPr algn="l"/>
                      <a:r>
                        <a:rPr lang="en-US" dirty="0">
                          <a:solidFill>
                            <a:schemeClr val="accent3">
                              <a:lumMod val="75000"/>
                            </a:schemeClr>
                          </a:solidFill>
                        </a:rPr>
                        <a:t>Delivery Optimization	</a:t>
                      </a:r>
                      <a:endParaRPr lang="en-CA" dirty="0">
                        <a:solidFill>
                          <a:schemeClr val="accent3">
                            <a:lumMod val="75000"/>
                          </a:schemeClr>
                        </a:solidFill>
                      </a:endParaRPr>
                    </a:p>
                  </a:txBody>
                  <a:tcPr>
                    <a:solidFill>
                      <a:schemeClr val="bg2"/>
                    </a:solidFill>
                  </a:tcPr>
                </a:tc>
                <a:tc>
                  <a:txBody>
                    <a:bodyPr/>
                    <a:lstStyle/>
                    <a:p>
                      <a:pPr algn="l"/>
                      <a:r>
                        <a:rPr lang="en-US" dirty="0">
                          <a:solidFill>
                            <a:schemeClr val="accent3">
                              <a:lumMod val="75000"/>
                            </a:schemeClr>
                          </a:solidFill>
                        </a:rPr>
                        <a:t>Random Forest Regressor</a:t>
                      </a:r>
                      <a:endParaRPr lang="en-CA" dirty="0">
                        <a:solidFill>
                          <a:schemeClr val="accent3">
                            <a:lumMod val="75000"/>
                          </a:schemeClr>
                        </a:solidFill>
                      </a:endParaRPr>
                    </a:p>
                  </a:txBody>
                  <a:tcPr>
                    <a:solidFill>
                      <a:schemeClr val="bg2"/>
                    </a:solidFill>
                  </a:tcPr>
                </a:tc>
                <a:tc>
                  <a:txBody>
                    <a:bodyPr/>
                    <a:lstStyle/>
                    <a:p>
                      <a:pPr algn="l"/>
                      <a:r>
                        <a:rPr lang="en-US" dirty="0">
                          <a:solidFill>
                            <a:schemeClr val="accent3">
                              <a:lumMod val="75000"/>
                            </a:schemeClr>
                          </a:solidFill>
                        </a:rPr>
                        <a:t>0.58 days</a:t>
                      </a:r>
                      <a:endParaRPr lang="en-CA" dirty="0">
                        <a:solidFill>
                          <a:schemeClr val="accent3">
                            <a:lumMod val="75000"/>
                          </a:schemeClr>
                        </a:solidFill>
                      </a:endParaRPr>
                    </a:p>
                  </a:txBody>
                  <a:tcPr>
                    <a:solidFill>
                      <a:schemeClr val="bg2"/>
                    </a:solidFill>
                  </a:tcPr>
                </a:tc>
                <a:tc>
                  <a:txBody>
                    <a:bodyPr/>
                    <a:lstStyle/>
                    <a:p>
                      <a:pPr algn="l"/>
                      <a:r>
                        <a:rPr lang="en-US" dirty="0">
                          <a:solidFill>
                            <a:schemeClr val="accent3">
                              <a:lumMod val="75000"/>
                            </a:schemeClr>
                          </a:solidFill>
                        </a:rPr>
                        <a:t>Predict delivery time based on Shipping Mode, Region, and Order details.</a:t>
                      </a:r>
                      <a:endParaRPr lang="en-CA" dirty="0">
                        <a:solidFill>
                          <a:schemeClr val="accent3">
                            <a:lumMod val="75000"/>
                          </a:schemeClr>
                        </a:solidFill>
                      </a:endParaRPr>
                    </a:p>
                  </a:txBody>
                  <a:tcPr>
                    <a:solidFill>
                      <a:schemeClr val="bg2"/>
                    </a:solidFill>
                  </a:tcPr>
                </a:tc>
                <a:tc>
                  <a:txBody>
                    <a:bodyPr/>
                    <a:lstStyle/>
                    <a:p>
                      <a:pPr algn="l"/>
                      <a:r>
                        <a:rPr lang="en-US" dirty="0">
                          <a:solidFill>
                            <a:schemeClr val="accent3">
                              <a:lumMod val="75000"/>
                            </a:schemeClr>
                          </a:solidFill>
                        </a:rPr>
                        <a:t>Display accurate ETAs to customers and adjust route planning based on prediction.</a:t>
                      </a:r>
                      <a:endParaRPr lang="en-CA" dirty="0">
                        <a:solidFill>
                          <a:schemeClr val="accent3">
                            <a:lumMod val="75000"/>
                          </a:schemeClr>
                        </a:solidFill>
                      </a:endParaRPr>
                    </a:p>
                  </a:txBody>
                  <a:tcPr>
                    <a:solidFill>
                      <a:schemeClr val="bg2"/>
                    </a:solidFill>
                  </a:tcPr>
                </a:tc>
                <a:extLst>
                  <a:ext uri="{0D108BD9-81ED-4DB2-BD59-A6C34878D82A}">
                    <a16:rowId xmlns:a16="http://schemas.microsoft.com/office/drawing/2014/main" val="2428173717"/>
                  </a:ext>
                </a:extLst>
              </a:tr>
            </a:tbl>
          </a:graphicData>
        </a:graphic>
      </p:graphicFrame>
    </p:spTree>
    <p:extLst>
      <p:ext uri="{BB962C8B-B14F-4D97-AF65-F5344CB8AC3E}">
        <p14:creationId xmlns:p14="http://schemas.microsoft.com/office/powerpoint/2010/main" val="4222817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5FC61A-F6B9-5F3D-65CD-53E193074149}"/>
              </a:ext>
            </a:extLst>
          </p:cNvPr>
          <p:cNvSpPr txBox="1"/>
          <p:nvPr/>
        </p:nvSpPr>
        <p:spPr>
          <a:xfrm>
            <a:off x="212598" y="1603756"/>
            <a:ext cx="11766804" cy="3650487"/>
          </a:xfrm>
          <a:prstGeom prst="rect">
            <a:avLst/>
          </a:prstGeom>
          <a:noFill/>
        </p:spPr>
        <p:txBody>
          <a:bodyPr wrap="square" rtlCol="0">
            <a:spAutoFit/>
          </a:bodyPr>
          <a:lstStyle/>
          <a:p>
            <a:pPr>
              <a:lnSpc>
                <a:spcPct val="107000"/>
              </a:lnSpc>
              <a:spcAft>
                <a:spcPts val="800"/>
              </a:spcAft>
              <a:buNone/>
            </a:pPr>
            <a:endParaRPr lang="en-CA" sz="2800" b="1" kern="100" dirty="0">
              <a:latin typeface="Aptos" panose="020B0004020202020204" pitchFamily="34" charset="0"/>
              <a:ea typeface="Aptos" panose="020B0004020202020204" pitchFamily="34" charset="0"/>
              <a:cs typeface="Times New Roman" panose="02020603050405020304" pitchFamily="18" charset="0"/>
            </a:endParaRPr>
          </a:p>
          <a:p>
            <a:pPr marL="342900" indent="-342900">
              <a:lnSpc>
                <a:spcPct val="107000"/>
              </a:lnSpc>
              <a:spcAft>
                <a:spcPts val="800"/>
              </a:spcAft>
              <a:buFont typeface="Wingdings" panose="05000000000000000000" pitchFamily="2" charset="2"/>
              <a:buChar char="v"/>
            </a:pPr>
            <a:r>
              <a:rPr lang="en-CA" sz="2800" b="1" kern="100" dirty="0">
                <a:effectLst/>
                <a:latin typeface="Aptos" panose="020B0004020202020204" pitchFamily="34" charset="0"/>
                <a:ea typeface="Aptos" panose="020B0004020202020204" pitchFamily="34" charset="0"/>
                <a:cs typeface="Times New Roman" panose="02020603050405020304" pitchFamily="18" charset="0"/>
              </a:rPr>
              <a:t>A Case Study in Credit Fraud Detection With SMOTE and </a:t>
            </a:r>
            <a:r>
              <a:rPr lang="en-CA" sz="2800" b="1" kern="100" dirty="0" err="1">
                <a:effectLst/>
                <a:latin typeface="Aptos" panose="020B0004020202020204" pitchFamily="34" charset="0"/>
                <a:ea typeface="Aptos" panose="020B0004020202020204" pitchFamily="34" charset="0"/>
                <a:cs typeface="Times New Roman" panose="02020603050405020304" pitchFamily="18" charset="0"/>
              </a:rPr>
              <a:t>XGBoost</a:t>
            </a:r>
            <a:endParaRPr lang="en-CA" sz="2800" b="1" kern="100" dirty="0">
              <a:effectLst/>
              <a:latin typeface="Aptos" panose="020B0004020202020204" pitchFamily="34" charset="0"/>
              <a:ea typeface="Aptos" panose="020B0004020202020204" pitchFamily="34" charset="0"/>
              <a:cs typeface="Times New Roman" panose="02020603050405020304" pitchFamily="18" charset="0"/>
            </a:endParaRPr>
          </a:p>
          <a:p>
            <a:pPr marL="342900" indent="-342900">
              <a:lnSpc>
                <a:spcPct val="107000"/>
              </a:lnSpc>
              <a:spcAft>
                <a:spcPts val="800"/>
              </a:spcAft>
              <a:buFont typeface="Wingdings" panose="05000000000000000000" pitchFamily="2" charset="2"/>
              <a:buChar char="v"/>
            </a:pPr>
            <a:endParaRPr lang="en-CA" sz="2800" b="1" u="sng" kern="100" dirty="0">
              <a:solidFill>
                <a:srgbClr val="467886"/>
              </a:solidFill>
              <a:latin typeface="Aptos" panose="020B0004020202020204" pitchFamily="34" charset="0"/>
              <a:ea typeface="Aptos" panose="020B0004020202020204" pitchFamily="34" charset="0"/>
              <a:cs typeface="Times New Roman" panose="02020603050405020304" pitchFamily="18" charset="0"/>
              <a:hlinkClick r:id="rId2"/>
            </a:endParaRPr>
          </a:p>
          <a:p>
            <a:pPr>
              <a:lnSpc>
                <a:spcPct val="107000"/>
              </a:lnSpc>
              <a:spcAft>
                <a:spcPts val="800"/>
              </a:spcAft>
            </a:pPr>
            <a:r>
              <a:rPr lang="en-CA" sz="28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2"/>
              </a:rPr>
              <a:t> https://www.researchgate.net/publication/343720451_A_Case_Study_in_Credit_Fraud_Detection_With_SMOTE_and_XGBoost</a:t>
            </a:r>
            <a:endParaRPr lang="en-CA" sz="28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endParaRPr lang="en-CA" sz="24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15173BA1-F513-1F47-DE04-9595D1AC97FD}"/>
              </a:ext>
            </a:extLst>
          </p:cNvPr>
          <p:cNvSpPr txBox="1"/>
          <p:nvPr/>
        </p:nvSpPr>
        <p:spPr>
          <a:xfrm>
            <a:off x="4756404" y="100584"/>
            <a:ext cx="2679192" cy="646331"/>
          </a:xfrm>
          <a:prstGeom prst="rect">
            <a:avLst/>
          </a:prstGeom>
          <a:noFill/>
        </p:spPr>
        <p:txBody>
          <a:bodyPr wrap="square" rtlCol="0">
            <a:spAutoFit/>
          </a:bodyPr>
          <a:lstStyle/>
          <a:p>
            <a:pPr algn="ctr"/>
            <a:r>
              <a:rPr lang="en-US" sz="3600" b="1" u="sng" dirty="0">
                <a:solidFill>
                  <a:schemeClr val="accent5"/>
                </a:solidFill>
              </a:rPr>
              <a:t>References</a:t>
            </a:r>
            <a:endParaRPr lang="en-CA" sz="3600" b="1" u="sng" dirty="0">
              <a:solidFill>
                <a:schemeClr val="accent5"/>
              </a:solidFill>
            </a:endParaRPr>
          </a:p>
        </p:txBody>
      </p:sp>
    </p:spTree>
    <p:extLst>
      <p:ext uri="{BB962C8B-B14F-4D97-AF65-F5344CB8AC3E}">
        <p14:creationId xmlns:p14="http://schemas.microsoft.com/office/powerpoint/2010/main" val="1571107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FDCE73-6F78-02DE-7C7B-AD1442940E15}"/>
              </a:ext>
            </a:extLst>
          </p:cNvPr>
          <p:cNvSpPr/>
          <p:nvPr/>
        </p:nvSpPr>
        <p:spPr>
          <a:xfrm>
            <a:off x="3151632" y="4105656"/>
            <a:ext cx="5288280" cy="1335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t>Thank you</a:t>
            </a:r>
            <a:r>
              <a:rPr lang="en-US" dirty="0"/>
              <a:t> </a:t>
            </a:r>
            <a:endParaRPr lang="en-CA" dirty="0"/>
          </a:p>
        </p:txBody>
      </p:sp>
      <p:sp>
        <p:nvSpPr>
          <p:cNvPr id="4" name="TextBox 3">
            <a:extLst>
              <a:ext uri="{FF2B5EF4-FFF2-40B4-BE49-F238E27FC236}">
                <a16:creationId xmlns:a16="http://schemas.microsoft.com/office/drawing/2014/main" id="{CB915DDB-DE18-C167-48E0-3737767DE8AB}"/>
              </a:ext>
            </a:extLst>
          </p:cNvPr>
          <p:cNvSpPr txBox="1"/>
          <p:nvPr/>
        </p:nvSpPr>
        <p:spPr>
          <a:xfrm>
            <a:off x="509016" y="1664208"/>
            <a:ext cx="11448288" cy="1459630"/>
          </a:xfrm>
          <a:prstGeom prst="rect">
            <a:avLst/>
          </a:prstGeom>
          <a:noFill/>
        </p:spPr>
        <p:txBody>
          <a:bodyPr wrap="square" rtlCol="0">
            <a:spAutoFit/>
          </a:bodyPr>
          <a:lstStyle/>
          <a:p>
            <a:pPr marL="342900" indent="-342900">
              <a:lnSpc>
                <a:spcPct val="107000"/>
              </a:lnSpc>
              <a:spcAft>
                <a:spcPts val="800"/>
              </a:spcAft>
              <a:buFont typeface="Wingdings" panose="05000000000000000000" pitchFamily="2" charset="2"/>
              <a:buChar char="v"/>
            </a:pPr>
            <a:r>
              <a:rPr lang="en-US" sz="2800" kern="100" dirty="0">
                <a:latin typeface="Aptos" panose="020B0004020202020204" pitchFamily="34" charset="0"/>
                <a:ea typeface="Aptos" panose="020B0004020202020204" pitchFamily="34" charset="0"/>
                <a:cs typeface="Times New Roman" panose="02020603050405020304" pitchFamily="18" charset="0"/>
              </a:rPr>
              <a:t>Special thanks to our professor, </a:t>
            </a:r>
            <a:r>
              <a:rPr lang="en-US" sz="2800" kern="100" dirty="0">
                <a:solidFill>
                  <a:schemeClr val="accent4">
                    <a:lumMod val="75000"/>
                  </a:schemeClr>
                </a:solidFill>
                <a:latin typeface="Aptos" panose="020B0004020202020204" pitchFamily="34" charset="0"/>
                <a:ea typeface="Aptos" panose="020B0004020202020204" pitchFamily="34" charset="0"/>
                <a:cs typeface="Times New Roman" panose="02020603050405020304" pitchFamily="18" charset="0"/>
              </a:rPr>
              <a:t>A. </a:t>
            </a:r>
            <a:r>
              <a:rPr lang="en-US" sz="2800" kern="100" dirty="0" err="1">
                <a:solidFill>
                  <a:schemeClr val="accent4">
                    <a:lumMod val="75000"/>
                  </a:schemeClr>
                </a:solidFill>
                <a:latin typeface="Aptos" panose="020B0004020202020204" pitchFamily="34" charset="0"/>
                <a:ea typeface="Aptos" panose="020B0004020202020204" pitchFamily="34" charset="0"/>
                <a:cs typeface="Times New Roman" panose="02020603050405020304" pitchFamily="18" charset="0"/>
              </a:rPr>
              <a:t>Sodiq</a:t>
            </a:r>
            <a:r>
              <a:rPr lang="en-US" sz="2800" kern="100" dirty="0">
                <a:solidFill>
                  <a:schemeClr val="accent4">
                    <a:lumMod val="75000"/>
                  </a:schemeClr>
                </a:solidFill>
                <a:latin typeface="Aptos" panose="020B0004020202020204" pitchFamily="34" charset="0"/>
                <a:ea typeface="Aptos" panose="020B0004020202020204" pitchFamily="34" charset="0"/>
                <a:cs typeface="Times New Roman" panose="02020603050405020304" pitchFamily="18" charset="0"/>
              </a:rPr>
              <a:t> </a:t>
            </a:r>
            <a:r>
              <a:rPr lang="en-US" sz="2800" kern="100" dirty="0" err="1">
                <a:solidFill>
                  <a:schemeClr val="accent4">
                    <a:lumMod val="75000"/>
                  </a:schemeClr>
                </a:solidFill>
                <a:latin typeface="Aptos" panose="020B0004020202020204" pitchFamily="34" charset="0"/>
                <a:ea typeface="Aptos" panose="020B0004020202020204" pitchFamily="34" charset="0"/>
                <a:cs typeface="Times New Roman" panose="02020603050405020304" pitchFamily="18" charset="0"/>
              </a:rPr>
              <a:t>Shofoluwe</a:t>
            </a:r>
            <a:r>
              <a:rPr lang="en-US" sz="2800" kern="100" dirty="0">
                <a:latin typeface="Aptos" panose="020B0004020202020204" pitchFamily="34" charset="0"/>
                <a:ea typeface="Aptos" panose="020B0004020202020204" pitchFamily="34" charset="0"/>
                <a:cs typeface="Times New Roman" panose="02020603050405020304" pitchFamily="18" charset="0"/>
              </a:rPr>
              <a:t>, for guiding us in linking critical business insights across each phase of the shipment optimization project.</a:t>
            </a:r>
            <a:endParaRPr lang="en-US" sz="2800" kern="100" dirty="0">
              <a:solidFill>
                <a:schemeClr val="accent5"/>
              </a:solidFill>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89065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D7E9E5-96F2-42D8-833F-B0CECB67CC8D}"/>
              </a:ext>
            </a:extLst>
          </p:cNvPr>
          <p:cNvSpPr>
            <a:spLocks noGrp="1"/>
          </p:cNvSpPr>
          <p:nvPr>
            <p:ph idx="1"/>
          </p:nvPr>
        </p:nvSpPr>
        <p:spPr>
          <a:xfrm>
            <a:off x="100584" y="137160"/>
            <a:ext cx="11932920" cy="6537960"/>
          </a:xfrm>
        </p:spPr>
        <p:txBody>
          <a:bodyPr>
            <a:normAutofit/>
          </a:bodyPr>
          <a:lstStyle/>
          <a:p>
            <a:pPr marL="0" indent="0" algn="ctr">
              <a:buNone/>
            </a:pPr>
            <a:r>
              <a:rPr lang="en-US" sz="3200" b="1" dirty="0">
                <a:solidFill>
                  <a:schemeClr val="accent3"/>
                </a:solidFill>
              </a:rPr>
              <a:t>Overview</a:t>
            </a:r>
          </a:p>
          <a:p>
            <a:r>
              <a:rPr lang="en-US" dirty="0">
                <a:solidFill>
                  <a:srgbClr val="00B0F0"/>
                </a:solidFill>
              </a:rPr>
              <a:t>Dataset: </a:t>
            </a:r>
            <a:r>
              <a:rPr lang="en-US" dirty="0" err="1"/>
              <a:t>DataCo</a:t>
            </a:r>
            <a:r>
              <a:rPr lang="en-US" dirty="0"/>
              <a:t> Global Supply Chain</a:t>
            </a:r>
          </a:p>
          <a:p>
            <a:endParaRPr lang="en-US" dirty="0"/>
          </a:p>
          <a:p>
            <a:r>
              <a:rPr lang="en-US" dirty="0">
                <a:solidFill>
                  <a:srgbClr val="00B0F0"/>
                </a:solidFill>
              </a:rPr>
              <a:t>Data Source:  </a:t>
            </a:r>
            <a:r>
              <a:rPr lang="en-US" dirty="0"/>
              <a:t>dataset is available in website as mentioned below.</a:t>
            </a:r>
          </a:p>
          <a:p>
            <a:r>
              <a:rPr lang="en-US" dirty="0"/>
              <a:t>Mendeley </a:t>
            </a:r>
            <a:r>
              <a:rPr lang="en-US" dirty="0" err="1"/>
              <a:t>repositorios</a:t>
            </a:r>
            <a:r>
              <a:rPr lang="en-US" dirty="0"/>
              <a:t>: </a:t>
            </a:r>
            <a:r>
              <a:rPr lang="en-US" dirty="0">
                <a:hlinkClick r:id="rId2"/>
              </a:rPr>
              <a:t>https://data.mendeley.com/datasets/8gx2fvg2k6/5</a:t>
            </a:r>
            <a:endParaRPr lang="en-US" dirty="0"/>
          </a:p>
          <a:p>
            <a:r>
              <a:rPr lang="en-US" dirty="0"/>
              <a:t>Kaggle: </a:t>
            </a:r>
            <a:r>
              <a:rPr lang="en-US" dirty="0">
                <a:hlinkClick r:id="rId3"/>
              </a:rPr>
              <a:t>https://www.kaggle.com/datasets/shashwatwork/dataco-smart-supply-chain-for-big-data-analysis</a:t>
            </a:r>
            <a:endParaRPr lang="en-US" dirty="0"/>
          </a:p>
          <a:p>
            <a:pPr marL="0" indent="0">
              <a:buNone/>
            </a:pPr>
            <a:endParaRPr lang="en-US" dirty="0"/>
          </a:p>
          <a:p>
            <a:pPr marL="0" indent="0">
              <a:buNone/>
            </a:pPr>
            <a:endParaRPr lang="en-US" dirty="0"/>
          </a:p>
          <a:p>
            <a:r>
              <a:rPr lang="en-CA" dirty="0">
                <a:solidFill>
                  <a:srgbClr val="00B0F0"/>
                </a:solidFill>
              </a:rPr>
              <a:t>Problem statement </a:t>
            </a:r>
          </a:p>
          <a:p>
            <a:pPr marL="0" indent="0">
              <a:buNone/>
            </a:pPr>
            <a:r>
              <a:rPr lang="en-US" dirty="0"/>
              <a:t>In a competitive global market, businesses must enhance supply chain operations and inventory management to meet customer demands efficiently. The project addresses critical inefficiencies in the supply chain by analyzing factors that lead to customer churn, forecasting demand patterns, detecting fraudulent orders, and improving delivery reliability.</a:t>
            </a:r>
            <a:endParaRPr lang="en-CA" dirty="0"/>
          </a:p>
        </p:txBody>
      </p:sp>
    </p:spTree>
    <p:extLst>
      <p:ext uri="{BB962C8B-B14F-4D97-AF65-F5344CB8AC3E}">
        <p14:creationId xmlns:p14="http://schemas.microsoft.com/office/powerpoint/2010/main" val="3944977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2" name="Content Placeholder 4" descr="A screenshot of a chart">
            <a:extLst>
              <a:ext uri="{FF2B5EF4-FFF2-40B4-BE49-F238E27FC236}">
                <a16:creationId xmlns:a16="http://schemas.microsoft.com/office/drawing/2014/main" id="{C2C27D45-AFD2-1ECD-F3F1-73773D05334A}"/>
              </a:ext>
            </a:extLst>
          </p:cNvPr>
          <p:cNvPicPr>
            <a:picLocks noChangeAspect="1"/>
          </p:cNvPicPr>
          <p:nvPr/>
        </p:nvPicPr>
        <p:blipFill>
          <a:blip r:embed="rId3">
            <a:extLst>
              <a:ext uri="{28A0092B-C50C-407E-A947-70E740481C1C}">
                <a14:useLocalDpi xmlns:a14="http://schemas.microsoft.com/office/drawing/2010/main" val="0"/>
              </a:ext>
            </a:extLst>
          </a:blip>
          <a:srcRect l="3111" r="1" b="1"/>
          <a:stretch/>
        </p:blipFill>
        <p:spPr>
          <a:xfrm>
            <a:off x="20" y="10"/>
            <a:ext cx="12191980" cy="6857990"/>
          </a:xfrm>
          <a:prstGeom prst="rect">
            <a:avLst/>
          </a:prstGeom>
        </p:spPr>
      </p:pic>
    </p:spTree>
    <p:extLst>
      <p:ext uri="{BB962C8B-B14F-4D97-AF65-F5344CB8AC3E}">
        <p14:creationId xmlns:p14="http://schemas.microsoft.com/office/powerpoint/2010/main" val="1184402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2" name="Content Placeholder 4" descr="A screenshot of a computer screen">
            <a:extLst>
              <a:ext uri="{FF2B5EF4-FFF2-40B4-BE49-F238E27FC236}">
                <a16:creationId xmlns:a16="http://schemas.microsoft.com/office/drawing/2014/main" id="{AC568402-CA63-97AE-21C5-2A395E955721}"/>
              </a:ext>
            </a:extLst>
          </p:cNvPr>
          <p:cNvPicPr>
            <a:picLocks noChangeAspect="1"/>
          </p:cNvPicPr>
          <p:nvPr/>
        </p:nvPicPr>
        <p:blipFill>
          <a:blip r:embed="rId3">
            <a:extLst>
              <a:ext uri="{28A0092B-C50C-407E-A947-70E740481C1C}">
                <a14:useLocalDpi xmlns:a14="http://schemas.microsoft.com/office/drawing/2010/main" val="0"/>
              </a:ext>
            </a:extLst>
          </a:blip>
          <a:srcRect r="3112" b="1"/>
          <a:stretch/>
        </p:blipFill>
        <p:spPr>
          <a:xfrm>
            <a:off x="20" y="10"/>
            <a:ext cx="12191980" cy="6857990"/>
          </a:xfrm>
          <a:prstGeom prst="rect">
            <a:avLst/>
          </a:prstGeom>
        </p:spPr>
      </p:pic>
    </p:spTree>
    <p:extLst>
      <p:ext uri="{BB962C8B-B14F-4D97-AF65-F5344CB8AC3E}">
        <p14:creationId xmlns:p14="http://schemas.microsoft.com/office/powerpoint/2010/main" val="2132622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1D2C1-649F-5462-4048-83C30C20F5C8}"/>
              </a:ext>
            </a:extLst>
          </p:cNvPr>
          <p:cNvSpPr>
            <a:spLocks noGrp="1"/>
          </p:cNvSpPr>
          <p:nvPr>
            <p:ph type="title"/>
          </p:nvPr>
        </p:nvSpPr>
        <p:spPr>
          <a:xfrm>
            <a:off x="223749" y="429768"/>
            <a:ext cx="5701563" cy="1905000"/>
          </a:xfrm>
        </p:spPr>
        <p:txBody>
          <a:bodyPr>
            <a:normAutofit/>
          </a:bodyPr>
          <a:lstStyle/>
          <a:p>
            <a:r>
              <a:rPr lang="en-US" b="1" dirty="0">
                <a:solidFill>
                  <a:schemeClr val="accent3"/>
                </a:solidFill>
              </a:rPr>
              <a:t>Phase – 1</a:t>
            </a:r>
            <a:br>
              <a:rPr lang="en-US" b="1" dirty="0">
                <a:solidFill>
                  <a:schemeClr val="accent3"/>
                </a:solidFill>
              </a:rPr>
            </a:br>
            <a:r>
              <a:rPr lang="en-US" b="1" dirty="0">
                <a:solidFill>
                  <a:schemeClr val="accent3"/>
                </a:solidFill>
              </a:rPr>
              <a:t>Churn analysis with LTV</a:t>
            </a:r>
            <a:endParaRPr lang="en-CA" b="1" dirty="0">
              <a:solidFill>
                <a:schemeClr val="accent3"/>
              </a:solidFill>
            </a:endParaRPr>
          </a:p>
        </p:txBody>
      </p:sp>
      <p:sp>
        <p:nvSpPr>
          <p:cNvPr id="3" name="Content Placeholder 2">
            <a:extLst>
              <a:ext uri="{FF2B5EF4-FFF2-40B4-BE49-F238E27FC236}">
                <a16:creationId xmlns:a16="http://schemas.microsoft.com/office/drawing/2014/main" id="{A3658D9B-9CD0-618E-9930-F3C92820F372}"/>
              </a:ext>
            </a:extLst>
          </p:cNvPr>
          <p:cNvSpPr>
            <a:spLocks noGrp="1"/>
          </p:cNvSpPr>
          <p:nvPr>
            <p:ph idx="1"/>
          </p:nvPr>
        </p:nvSpPr>
        <p:spPr>
          <a:xfrm>
            <a:off x="306045" y="3995928"/>
            <a:ext cx="11579910" cy="2649348"/>
          </a:xfrm>
        </p:spPr>
        <p:txBody>
          <a:bodyPr anchor="t">
            <a:normAutofit/>
          </a:bodyPr>
          <a:lstStyle/>
          <a:p>
            <a:pPr>
              <a:lnSpc>
                <a:spcPct val="90000"/>
              </a:lnSpc>
            </a:pPr>
            <a:r>
              <a:rPr lang="en-US" sz="1800" dirty="0">
                <a:solidFill>
                  <a:srgbClr val="00B0F0"/>
                </a:solidFill>
              </a:rPr>
              <a:t>LTV(Lead Time Variance) </a:t>
            </a:r>
            <a:r>
              <a:rPr lang="en-US" sz="1800" dirty="0"/>
              <a:t>refers to the difference between the expected (planned) lead time and the actual lead time for an order, process, or delivery.</a:t>
            </a:r>
          </a:p>
          <a:p>
            <a:pPr marL="0" indent="0">
              <a:lnSpc>
                <a:spcPct val="90000"/>
              </a:lnSpc>
              <a:buNone/>
            </a:pPr>
            <a:r>
              <a:rPr lang="en-US" sz="1800" dirty="0"/>
              <a:t>Lead Time Variance = Actual delivery Time –Scheduled delivery Time.</a:t>
            </a:r>
          </a:p>
          <a:p>
            <a:pPr marL="0" indent="0">
              <a:lnSpc>
                <a:spcPct val="90000"/>
              </a:lnSpc>
              <a:buNone/>
            </a:pPr>
            <a:endParaRPr lang="en-US" sz="1800" dirty="0"/>
          </a:p>
          <a:p>
            <a:pPr>
              <a:lnSpc>
                <a:spcPct val="90000"/>
              </a:lnSpc>
            </a:pPr>
            <a:r>
              <a:rPr lang="en-US" sz="1800" dirty="0">
                <a:solidFill>
                  <a:srgbClr val="00B0F0"/>
                </a:solidFill>
              </a:rPr>
              <a:t>Late Delivery Risk </a:t>
            </a:r>
            <a:r>
              <a:rPr lang="en-US" sz="1800" dirty="0"/>
              <a:t>refers to the probability that an order will not be delivered by its scheduled or promised date.</a:t>
            </a:r>
            <a:endParaRPr lang="en-CA" sz="1800" dirty="0"/>
          </a:p>
        </p:txBody>
      </p:sp>
      <p:pic>
        <p:nvPicPr>
          <p:cNvPr id="1026" name="Picture 2" descr="What is Recency, Frequency and Monetary Value (RFM) Analysis?">
            <a:extLst>
              <a:ext uri="{FF2B5EF4-FFF2-40B4-BE49-F238E27FC236}">
                <a16:creationId xmlns:a16="http://schemas.microsoft.com/office/drawing/2014/main" id="{B56AB662-9F31-B27E-EDEE-3623F646111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46642" y="212724"/>
            <a:ext cx="5839313" cy="3591180"/>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1267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 name="Content Placeholder 3" descr="A large globe with a truck and a plane flying over it&#10;&#10;Description automatically generated">
            <a:extLst>
              <a:ext uri="{FF2B5EF4-FFF2-40B4-BE49-F238E27FC236}">
                <a16:creationId xmlns:a16="http://schemas.microsoft.com/office/drawing/2014/main" id="{56BDA2E7-D0D1-FF92-62C9-BF8DC8B09894}"/>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6426" r="18463"/>
          <a:stretch/>
        </p:blipFill>
        <p:spPr>
          <a:xfrm>
            <a:off x="0" y="14100"/>
            <a:ext cx="12191980" cy="6857990"/>
          </a:xfrm>
          <a:prstGeom prst="rect">
            <a:avLst/>
          </a:prstGeom>
        </p:spPr>
        <p:style>
          <a:lnRef idx="1">
            <a:schemeClr val="dk1"/>
          </a:lnRef>
          <a:fillRef idx="0">
            <a:schemeClr val="dk1"/>
          </a:fillRef>
          <a:effectRef idx="0">
            <a:schemeClr val="dk1"/>
          </a:effectRef>
          <a:fontRef idx="minor">
            <a:schemeClr val="tx1"/>
          </a:fontRef>
        </p:style>
      </p:pic>
      <p:sp>
        <p:nvSpPr>
          <p:cNvPr id="6" name="Rectangle: Rounded Corners 5">
            <a:extLst>
              <a:ext uri="{FF2B5EF4-FFF2-40B4-BE49-F238E27FC236}">
                <a16:creationId xmlns:a16="http://schemas.microsoft.com/office/drawing/2014/main" id="{AE4540D8-4B64-6E90-9951-408EB31F567A}"/>
              </a:ext>
            </a:extLst>
          </p:cNvPr>
          <p:cNvSpPr/>
          <p:nvPr/>
        </p:nvSpPr>
        <p:spPr>
          <a:xfrm>
            <a:off x="477012" y="34295"/>
            <a:ext cx="2258568" cy="11704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Threshold </a:t>
            </a:r>
            <a:br>
              <a:rPr lang="en-US" dirty="0"/>
            </a:br>
            <a:r>
              <a:rPr lang="en-US" dirty="0"/>
              <a:t>point </a:t>
            </a:r>
            <a:endParaRPr lang="en-CA" dirty="0"/>
          </a:p>
        </p:txBody>
      </p:sp>
      <p:sp>
        <p:nvSpPr>
          <p:cNvPr id="8" name="Rectangle: Rounded Corners 7">
            <a:extLst>
              <a:ext uri="{FF2B5EF4-FFF2-40B4-BE49-F238E27FC236}">
                <a16:creationId xmlns:a16="http://schemas.microsoft.com/office/drawing/2014/main" id="{46A3AF5C-8149-C3A6-58AC-CEFCBCD195B6}"/>
              </a:ext>
            </a:extLst>
          </p:cNvPr>
          <p:cNvSpPr/>
          <p:nvPr/>
        </p:nvSpPr>
        <p:spPr>
          <a:xfrm>
            <a:off x="801625" y="2114536"/>
            <a:ext cx="1609341" cy="21099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RFM Score </a:t>
            </a:r>
            <a:br>
              <a:rPr lang="en-US" dirty="0"/>
            </a:br>
            <a:br>
              <a:rPr lang="en-US" dirty="0"/>
            </a:br>
            <a:r>
              <a:rPr lang="en-US" dirty="0"/>
              <a:t>+ </a:t>
            </a:r>
            <a:br>
              <a:rPr lang="en-US" dirty="0"/>
            </a:br>
            <a:br>
              <a:rPr lang="en-US" dirty="0"/>
            </a:br>
            <a:r>
              <a:rPr lang="en-US" dirty="0"/>
              <a:t>Lead time variance </a:t>
            </a:r>
            <a:endParaRPr lang="en-CA" dirty="0"/>
          </a:p>
        </p:txBody>
      </p:sp>
      <p:sp>
        <p:nvSpPr>
          <p:cNvPr id="9" name="Rectangle: Rounded Corners 8">
            <a:extLst>
              <a:ext uri="{FF2B5EF4-FFF2-40B4-BE49-F238E27FC236}">
                <a16:creationId xmlns:a16="http://schemas.microsoft.com/office/drawing/2014/main" id="{D2EE5C57-28B3-1ED2-B639-7E65A4202998}"/>
              </a:ext>
            </a:extLst>
          </p:cNvPr>
          <p:cNvSpPr/>
          <p:nvPr/>
        </p:nvSpPr>
        <p:spPr>
          <a:xfrm>
            <a:off x="123443" y="5328660"/>
            <a:ext cx="4082787" cy="136359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Business critic point</a:t>
            </a:r>
          </a:p>
          <a:p>
            <a:pPr algn="ctr"/>
            <a:r>
              <a:rPr lang="en-US" dirty="0"/>
              <a:t> </a:t>
            </a:r>
          </a:p>
          <a:p>
            <a:pPr>
              <a:lnSpc>
                <a:spcPts val="1425"/>
              </a:lnSpc>
              <a:buNone/>
            </a:pPr>
            <a:r>
              <a:rPr lang="en-US" b="0" dirty="0">
                <a:solidFill>
                  <a:srgbClr val="9CDCFE"/>
                </a:solidFill>
                <a:effectLst/>
                <a:latin typeface="Consolas" panose="020B0609020204030204" pitchFamily="49" charset="0"/>
              </a:rPr>
              <a:t>Churn threshold</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180 days</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lead time</a:t>
            </a:r>
            <a:r>
              <a:rPr lang="en-US" dirty="0">
                <a:solidFill>
                  <a:srgbClr val="9CDCFE"/>
                </a:solidFill>
                <a:latin typeface="Consolas" panose="020B0609020204030204" pitchFamily="49" charset="0"/>
              </a:rPr>
              <a:t> </a:t>
            </a:r>
            <a:r>
              <a:rPr lang="en-US" b="0" dirty="0">
                <a:solidFill>
                  <a:srgbClr val="9CDCFE"/>
                </a:solidFill>
                <a:effectLst/>
                <a:latin typeface="Consolas" panose="020B0609020204030204" pitchFamily="49" charset="0"/>
              </a:rPr>
              <a:t>threshold</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endParaRPr lang="en-US" b="0" dirty="0">
              <a:solidFill>
                <a:srgbClr val="CCCCCC"/>
              </a:solidFill>
              <a:effectLst/>
              <a:latin typeface="Consolas" panose="020B0609020204030204" pitchFamily="49" charset="0"/>
            </a:endParaRPr>
          </a:p>
          <a:p>
            <a:pPr algn="ctr"/>
            <a:endParaRPr lang="en-CA" dirty="0"/>
          </a:p>
        </p:txBody>
      </p:sp>
      <p:cxnSp>
        <p:nvCxnSpPr>
          <p:cNvPr id="11" name="Straight Arrow Connector 10">
            <a:extLst>
              <a:ext uri="{FF2B5EF4-FFF2-40B4-BE49-F238E27FC236}">
                <a16:creationId xmlns:a16="http://schemas.microsoft.com/office/drawing/2014/main" id="{88C884B5-C760-D1BF-735D-946E38ECE59F}"/>
              </a:ext>
            </a:extLst>
          </p:cNvPr>
          <p:cNvCxnSpPr/>
          <p:nvPr/>
        </p:nvCxnSpPr>
        <p:spPr>
          <a:xfrm>
            <a:off x="2212848" y="246888"/>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9E05221-04DB-FCC1-24C5-FD2719BB44F6}"/>
              </a:ext>
            </a:extLst>
          </p:cNvPr>
          <p:cNvCxnSpPr>
            <a:cxnSpLocks/>
          </p:cNvCxnSpPr>
          <p:nvPr/>
        </p:nvCxnSpPr>
        <p:spPr>
          <a:xfrm>
            <a:off x="1606296" y="1307581"/>
            <a:ext cx="0" cy="76580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5" name="Straight Arrow Connector 14">
            <a:extLst>
              <a:ext uri="{FF2B5EF4-FFF2-40B4-BE49-F238E27FC236}">
                <a16:creationId xmlns:a16="http://schemas.microsoft.com/office/drawing/2014/main" id="{F63B6E23-9A66-CACE-5FE5-ABC9AF3E357F}"/>
              </a:ext>
            </a:extLst>
          </p:cNvPr>
          <p:cNvCxnSpPr>
            <a:cxnSpLocks/>
          </p:cNvCxnSpPr>
          <p:nvPr/>
        </p:nvCxnSpPr>
        <p:spPr>
          <a:xfrm>
            <a:off x="1597152" y="4404360"/>
            <a:ext cx="0" cy="82600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6786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5742E-66E9-1086-9E2E-CA5438C7D073}"/>
              </a:ext>
            </a:extLst>
          </p:cNvPr>
          <p:cNvSpPr>
            <a:spLocks noGrp="1"/>
          </p:cNvSpPr>
          <p:nvPr>
            <p:ph type="title"/>
          </p:nvPr>
        </p:nvSpPr>
        <p:spPr>
          <a:xfrm>
            <a:off x="2727469" y="0"/>
            <a:ext cx="6737062" cy="1078992"/>
          </a:xfrm>
        </p:spPr>
        <p:txBody>
          <a:bodyPr vert="horz" lIns="91440" tIns="45720" rIns="91440" bIns="45720" rtlCol="0" anchor="b">
            <a:normAutofit fontScale="90000"/>
          </a:bodyPr>
          <a:lstStyle/>
          <a:p>
            <a:pPr algn="ctr"/>
            <a:r>
              <a:rPr lang="en-US" sz="3600" b="1" dirty="0">
                <a:solidFill>
                  <a:schemeClr val="accent3"/>
                </a:solidFill>
                <a:effectLst>
                  <a:glow rad="38100">
                    <a:schemeClr val="bg1">
                      <a:lumMod val="65000"/>
                      <a:lumOff val="35000"/>
                      <a:alpha val="50000"/>
                    </a:schemeClr>
                  </a:glow>
                  <a:outerShdw blurRad="28575" dist="31750" dir="13200000" algn="tl" rotWithShape="0">
                    <a:srgbClr val="000000">
                      <a:alpha val="25000"/>
                    </a:srgbClr>
                  </a:outerShdw>
                </a:effectLst>
              </a:rPr>
              <a:t>Phase 2 </a:t>
            </a:r>
            <a:br>
              <a:rPr lang="en-US" sz="3600" b="1" dirty="0">
                <a:solidFill>
                  <a:schemeClr val="accent3"/>
                </a:solidFill>
                <a:effectLst>
                  <a:glow rad="38100">
                    <a:schemeClr val="bg1">
                      <a:lumMod val="65000"/>
                      <a:lumOff val="35000"/>
                      <a:alpha val="50000"/>
                    </a:schemeClr>
                  </a:glow>
                  <a:outerShdw blurRad="28575" dist="31750" dir="13200000" algn="tl" rotWithShape="0">
                    <a:srgbClr val="000000">
                      <a:alpha val="25000"/>
                    </a:srgbClr>
                  </a:outerShdw>
                </a:effectLst>
              </a:rPr>
            </a:br>
            <a:r>
              <a:rPr lang="en-US" sz="3600" b="1" dirty="0">
                <a:solidFill>
                  <a:schemeClr val="accent3"/>
                </a:solidFill>
                <a:effectLst>
                  <a:glow rad="38100">
                    <a:schemeClr val="bg1">
                      <a:lumMod val="65000"/>
                      <a:lumOff val="35000"/>
                      <a:alpha val="50000"/>
                    </a:schemeClr>
                  </a:glow>
                  <a:outerShdw blurRad="28575" dist="31750" dir="13200000" algn="tl" rotWithShape="0">
                    <a:srgbClr val="000000">
                      <a:alpha val="25000"/>
                    </a:srgbClr>
                  </a:outerShdw>
                </a:effectLst>
              </a:rPr>
              <a:t>Fraud Order Detection</a:t>
            </a:r>
          </a:p>
        </p:txBody>
      </p:sp>
      <p:pic>
        <p:nvPicPr>
          <p:cNvPr id="2050" name="Picture 2" descr="What Is Fraud Detection? Definition, Types, Applications, and Best  Practices - Spiceworks">
            <a:extLst>
              <a:ext uri="{FF2B5EF4-FFF2-40B4-BE49-F238E27FC236}">
                <a16:creationId xmlns:a16="http://schemas.microsoft.com/office/drawing/2014/main" id="{36725A50-8025-E784-63E5-1E51A50DEDD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30368" y="1728144"/>
            <a:ext cx="6823560" cy="3838252"/>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
        <p:nvSpPr>
          <p:cNvPr id="7" name="Rectangle: Top Corners Snipped 6">
            <a:extLst>
              <a:ext uri="{FF2B5EF4-FFF2-40B4-BE49-F238E27FC236}">
                <a16:creationId xmlns:a16="http://schemas.microsoft.com/office/drawing/2014/main" id="{F7D9E852-7984-830E-D286-7A14FF79FF6A}"/>
              </a:ext>
            </a:extLst>
          </p:cNvPr>
          <p:cNvSpPr/>
          <p:nvPr/>
        </p:nvSpPr>
        <p:spPr>
          <a:xfrm>
            <a:off x="138072" y="1728144"/>
            <a:ext cx="4772256" cy="1546288"/>
          </a:xfrm>
          <a:prstGeom prst="snip2Same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XGBoost</a:t>
            </a:r>
            <a:r>
              <a:rPr lang="en-US" dirty="0"/>
              <a:t> (Extreme Gradient Boosting) is a super-fast and accurate machine learning model used for classification and prediction tasks.</a:t>
            </a:r>
            <a:endParaRPr lang="en-CA" dirty="0"/>
          </a:p>
        </p:txBody>
      </p:sp>
      <p:pic>
        <p:nvPicPr>
          <p:cNvPr id="2052" name="Picture 4" descr="XGBOOST CLASSIFIER ALGORITHM IN MACHINE LEARNING">
            <a:extLst>
              <a:ext uri="{FF2B5EF4-FFF2-40B4-BE49-F238E27FC236}">
                <a16:creationId xmlns:a16="http://schemas.microsoft.com/office/drawing/2014/main" id="{97D681A5-F4DA-0D6B-2B91-78831B82B2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072" y="4146471"/>
            <a:ext cx="4900271" cy="2547889"/>
          </a:xfrm>
          <a:prstGeom prst="rect">
            <a:avLst/>
          </a:prstGeom>
          <a:noFill/>
          <a:extLst>
            <a:ext uri="{909E8E84-426E-40DD-AFC4-6F175D3DCCD1}">
              <a14:hiddenFill xmlns:a14="http://schemas.microsoft.com/office/drawing/2010/main">
                <a:solidFill>
                  <a:srgbClr val="FFFFFF"/>
                </a:solidFill>
              </a14:hiddenFill>
            </a:ext>
          </a:extLst>
        </p:spPr>
      </p:pic>
      <p:sp>
        <p:nvSpPr>
          <p:cNvPr id="8" name="Arrow: Down 7">
            <a:extLst>
              <a:ext uri="{FF2B5EF4-FFF2-40B4-BE49-F238E27FC236}">
                <a16:creationId xmlns:a16="http://schemas.microsoft.com/office/drawing/2014/main" id="{5D74317D-5540-A29E-D4AB-4B027CBBDD17}"/>
              </a:ext>
            </a:extLst>
          </p:cNvPr>
          <p:cNvSpPr/>
          <p:nvPr/>
        </p:nvSpPr>
        <p:spPr>
          <a:xfrm>
            <a:off x="2204159" y="3429000"/>
            <a:ext cx="384048" cy="621792"/>
          </a:xfrm>
          <a:prstGeom prst="downArrow">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626151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84E8581D-7A8D-FB5A-7D74-E7ACBD11CA34}"/>
              </a:ext>
            </a:extLst>
          </p:cNvPr>
          <p:cNvGraphicFramePr>
            <a:graphicFrameLocks noGrp="1"/>
          </p:cNvGraphicFramePr>
          <p:nvPr>
            <p:ph idx="1"/>
            <p:extLst>
              <p:ext uri="{D42A27DB-BD31-4B8C-83A1-F6EECF244321}">
                <p14:modId xmlns:p14="http://schemas.microsoft.com/office/powerpoint/2010/main" val="1605624222"/>
              </p:ext>
            </p:extLst>
          </p:nvPr>
        </p:nvGraphicFramePr>
        <p:xfrm>
          <a:off x="187451" y="2161032"/>
          <a:ext cx="5440681" cy="3389376"/>
        </p:xfrm>
        <a:graphic>
          <a:graphicData uri="http://schemas.openxmlformats.org/drawingml/2006/table">
            <a:tbl>
              <a:tblPr>
                <a:tableStyleId>{5C22544A-7EE6-4342-B048-85BDC9FD1C3A}</a:tableStyleId>
              </a:tblPr>
              <a:tblGrid>
                <a:gridCol w="1655861">
                  <a:extLst>
                    <a:ext uri="{9D8B030D-6E8A-4147-A177-3AD203B41FA5}">
                      <a16:colId xmlns:a16="http://schemas.microsoft.com/office/drawing/2014/main" val="3735528139"/>
                    </a:ext>
                  </a:extLst>
                </a:gridCol>
                <a:gridCol w="946205">
                  <a:extLst>
                    <a:ext uri="{9D8B030D-6E8A-4147-A177-3AD203B41FA5}">
                      <a16:colId xmlns:a16="http://schemas.microsoft.com/office/drawing/2014/main" val="1015253373"/>
                    </a:ext>
                  </a:extLst>
                </a:gridCol>
                <a:gridCol w="946205">
                  <a:extLst>
                    <a:ext uri="{9D8B030D-6E8A-4147-A177-3AD203B41FA5}">
                      <a16:colId xmlns:a16="http://schemas.microsoft.com/office/drawing/2014/main" val="2147288466"/>
                    </a:ext>
                  </a:extLst>
                </a:gridCol>
                <a:gridCol w="946205">
                  <a:extLst>
                    <a:ext uri="{9D8B030D-6E8A-4147-A177-3AD203B41FA5}">
                      <a16:colId xmlns:a16="http://schemas.microsoft.com/office/drawing/2014/main" val="1974258018"/>
                    </a:ext>
                  </a:extLst>
                </a:gridCol>
                <a:gridCol w="946205">
                  <a:extLst>
                    <a:ext uri="{9D8B030D-6E8A-4147-A177-3AD203B41FA5}">
                      <a16:colId xmlns:a16="http://schemas.microsoft.com/office/drawing/2014/main" val="2259375080"/>
                    </a:ext>
                  </a:extLst>
                </a:gridCol>
              </a:tblGrid>
              <a:tr h="564896">
                <a:tc>
                  <a:txBody>
                    <a:bodyPr/>
                    <a:lstStyle/>
                    <a:p>
                      <a:pPr algn="ctr" fontAlgn="b"/>
                      <a:r>
                        <a:rPr lang="en-CA" sz="1400" u="none" strike="noStrike" dirty="0">
                          <a:effectLst/>
                        </a:rPr>
                        <a:t>Class</a:t>
                      </a:r>
                      <a:endParaRPr lang="en-CA" sz="1400" b="1" i="0" u="none" strike="noStrike" dirty="0">
                        <a:solidFill>
                          <a:srgbClr val="000000"/>
                        </a:solidFill>
                        <a:effectLst/>
                        <a:latin typeface="Aptos Narrow" panose="020B0004020202020204" pitchFamily="34" charset="0"/>
                      </a:endParaRPr>
                    </a:p>
                  </a:txBody>
                  <a:tcPr marL="6350" marR="6350" marT="6350" marB="0" anchor="b"/>
                </a:tc>
                <a:tc>
                  <a:txBody>
                    <a:bodyPr/>
                    <a:lstStyle/>
                    <a:p>
                      <a:pPr algn="ctr" fontAlgn="b"/>
                      <a:r>
                        <a:rPr lang="en-CA" sz="1400" u="none" strike="noStrike" dirty="0">
                          <a:effectLst/>
                        </a:rPr>
                        <a:t>Precision</a:t>
                      </a:r>
                      <a:endParaRPr lang="en-CA" sz="1400" b="1" i="0" u="none" strike="noStrike" dirty="0">
                        <a:solidFill>
                          <a:srgbClr val="000000"/>
                        </a:solidFill>
                        <a:effectLst/>
                        <a:latin typeface="Aptos Narrow" panose="020B0004020202020204" pitchFamily="34" charset="0"/>
                      </a:endParaRPr>
                    </a:p>
                  </a:txBody>
                  <a:tcPr marL="6350" marR="6350" marT="6350" marB="0" anchor="b"/>
                </a:tc>
                <a:tc>
                  <a:txBody>
                    <a:bodyPr/>
                    <a:lstStyle/>
                    <a:p>
                      <a:pPr algn="ctr" fontAlgn="b"/>
                      <a:r>
                        <a:rPr lang="en-CA" sz="1400" u="none" strike="noStrike" dirty="0">
                          <a:effectLst/>
                        </a:rPr>
                        <a:t>Recall</a:t>
                      </a:r>
                      <a:endParaRPr lang="en-CA" sz="1400" b="1" i="0" u="none" strike="noStrike" dirty="0">
                        <a:solidFill>
                          <a:srgbClr val="000000"/>
                        </a:solidFill>
                        <a:effectLst/>
                        <a:latin typeface="Aptos Narrow" panose="020B0004020202020204" pitchFamily="34" charset="0"/>
                      </a:endParaRPr>
                    </a:p>
                  </a:txBody>
                  <a:tcPr marL="6350" marR="6350" marT="6350" marB="0" anchor="b"/>
                </a:tc>
                <a:tc>
                  <a:txBody>
                    <a:bodyPr/>
                    <a:lstStyle/>
                    <a:p>
                      <a:pPr algn="ctr" fontAlgn="b"/>
                      <a:r>
                        <a:rPr lang="en-CA" sz="1400" u="none" strike="noStrike" dirty="0">
                          <a:effectLst/>
                        </a:rPr>
                        <a:t>F1-Score</a:t>
                      </a:r>
                      <a:endParaRPr lang="en-CA" sz="1400" b="1" i="0" u="none" strike="noStrike" dirty="0">
                        <a:solidFill>
                          <a:srgbClr val="000000"/>
                        </a:solidFill>
                        <a:effectLst/>
                        <a:latin typeface="Aptos Narrow" panose="020B0004020202020204" pitchFamily="34" charset="0"/>
                      </a:endParaRPr>
                    </a:p>
                  </a:txBody>
                  <a:tcPr marL="6350" marR="6350" marT="6350" marB="0" anchor="b"/>
                </a:tc>
                <a:tc>
                  <a:txBody>
                    <a:bodyPr/>
                    <a:lstStyle/>
                    <a:p>
                      <a:pPr algn="ctr" fontAlgn="b"/>
                      <a:r>
                        <a:rPr lang="en-CA" sz="1400" u="none" strike="noStrike">
                          <a:effectLst/>
                        </a:rPr>
                        <a:t>Support</a:t>
                      </a:r>
                      <a:endParaRPr lang="en-CA" sz="1400" b="1"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953960043"/>
                  </a:ext>
                </a:extLst>
              </a:tr>
              <a:tr h="564896">
                <a:tc>
                  <a:txBody>
                    <a:bodyPr/>
                    <a:lstStyle/>
                    <a:p>
                      <a:pPr algn="ctr" fontAlgn="b"/>
                      <a:r>
                        <a:rPr lang="en-CA" sz="1400" u="none" strike="noStrike">
                          <a:effectLst/>
                        </a:rPr>
                        <a:t>0</a:t>
                      </a:r>
                      <a:endParaRPr lang="en-CA" sz="1400" b="1"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CA" sz="1400" u="none" strike="noStrike">
                          <a:effectLst/>
                        </a:rPr>
                        <a:t>0.98</a:t>
                      </a:r>
                      <a:endParaRPr lang="en-CA" sz="1400" b="0"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CA" sz="1400" u="none" strike="noStrike" dirty="0">
                          <a:effectLst/>
                        </a:rPr>
                        <a:t>0.99</a:t>
                      </a:r>
                      <a:endParaRPr lang="en-CA" sz="14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ctr" fontAlgn="b"/>
                      <a:r>
                        <a:rPr lang="en-CA" sz="1400" u="none" strike="noStrike" dirty="0">
                          <a:effectLst/>
                        </a:rPr>
                        <a:t>0.99</a:t>
                      </a:r>
                      <a:endParaRPr lang="en-CA" sz="14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ctr" fontAlgn="b"/>
                      <a:r>
                        <a:rPr lang="en-CA" sz="1400" u="none" strike="noStrike">
                          <a:effectLst/>
                        </a:rPr>
                        <a:t>35,292</a:t>
                      </a:r>
                      <a:endParaRPr lang="en-CA" sz="14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475436098"/>
                  </a:ext>
                </a:extLst>
              </a:tr>
              <a:tr h="564896">
                <a:tc>
                  <a:txBody>
                    <a:bodyPr/>
                    <a:lstStyle/>
                    <a:p>
                      <a:pPr algn="ctr" fontAlgn="b"/>
                      <a:r>
                        <a:rPr lang="en-CA" sz="1400" u="none" strike="noStrike" dirty="0">
                          <a:effectLst/>
                        </a:rPr>
                        <a:t>1</a:t>
                      </a:r>
                      <a:endParaRPr lang="en-CA" sz="1400" b="1" i="0" u="none" strike="noStrike" dirty="0">
                        <a:solidFill>
                          <a:srgbClr val="000000"/>
                        </a:solidFill>
                        <a:effectLst/>
                        <a:latin typeface="Aptos Narrow" panose="020B0004020202020204" pitchFamily="34" charset="0"/>
                      </a:endParaRPr>
                    </a:p>
                  </a:txBody>
                  <a:tcPr marL="6350" marR="6350" marT="6350" marB="0" anchor="b"/>
                </a:tc>
                <a:tc>
                  <a:txBody>
                    <a:bodyPr/>
                    <a:lstStyle/>
                    <a:p>
                      <a:pPr algn="ctr" fontAlgn="b"/>
                      <a:r>
                        <a:rPr lang="en-CA" sz="1400" u="none" strike="noStrike" dirty="0">
                          <a:effectLst/>
                        </a:rPr>
                        <a:t>0.53</a:t>
                      </a:r>
                      <a:endParaRPr lang="en-CA" sz="14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ctr" fontAlgn="b"/>
                      <a:r>
                        <a:rPr lang="en-CA" sz="1400" u="none" strike="noStrike">
                          <a:effectLst/>
                        </a:rPr>
                        <a:t>0.31</a:t>
                      </a:r>
                      <a:endParaRPr lang="en-CA" sz="1400" b="0"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CA" sz="1400" u="none" strike="noStrike" dirty="0">
                          <a:effectLst/>
                        </a:rPr>
                        <a:t>0.39</a:t>
                      </a:r>
                      <a:endParaRPr lang="en-CA" sz="14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ctr" fontAlgn="b"/>
                      <a:r>
                        <a:rPr lang="en-CA" sz="1400" u="none" strike="noStrike" dirty="0">
                          <a:effectLst/>
                        </a:rPr>
                        <a:t>812</a:t>
                      </a:r>
                      <a:endParaRPr lang="en-CA" sz="14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052573296"/>
                  </a:ext>
                </a:extLst>
              </a:tr>
              <a:tr h="564896">
                <a:tc>
                  <a:txBody>
                    <a:bodyPr/>
                    <a:lstStyle/>
                    <a:p>
                      <a:pPr algn="ctr" fontAlgn="b"/>
                      <a:r>
                        <a:rPr lang="en-CA" sz="1400" u="none" strike="noStrike" dirty="0">
                          <a:effectLst/>
                        </a:rPr>
                        <a:t>Accuracy</a:t>
                      </a:r>
                      <a:endParaRPr lang="en-CA" sz="1400" b="1" i="0" u="none" strike="noStrike" dirty="0">
                        <a:solidFill>
                          <a:srgbClr val="000000"/>
                        </a:solidFill>
                        <a:effectLst/>
                        <a:latin typeface="Aptos Narrow" panose="020B0004020202020204" pitchFamily="34" charset="0"/>
                      </a:endParaRPr>
                    </a:p>
                  </a:txBody>
                  <a:tcPr marL="6350" marR="6350" marT="6350" marB="0" anchor="b"/>
                </a:tc>
                <a:tc>
                  <a:txBody>
                    <a:bodyPr/>
                    <a:lstStyle/>
                    <a:p>
                      <a:pPr algn="ctr" fontAlgn="b"/>
                      <a:r>
                        <a:rPr lang="en-CA" sz="1400" u="none" strike="noStrike">
                          <a:effectLst/>
                        </a:rPr>
                        <a:t> </a:t>
                      </a:r>
                      <a:endParaRPr lang="en-CA" sz="1400" b="0"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CA" sz="1400" u="none" strike="noStrike">
                          <a:effectLst/>
                        </a:rPr>
                        <a:t> </a:t>
                      </a:r>
                      <a:endParaRPr lang="en-CA" sz="1400" b="0"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CA" sz="1400" u="none" strike="noStrike">
                          <a:effectLst/>
                        </a:rPr>
                        <a:t>0.98</a:t>
                      </a:r>
                      <a:endParaRPr lang="en-CA" sz="1400" b="0"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CA" sz="1400" u="none" strike="noStrike" dirty="0">
                          <a:effectLst/>
                        </a:rPr>
                        <a:t>36,104</a:t>
                      </a:r>
                      <a:endParaRPr lang="en-CA" sz="14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842805408"/>
                  </a:ext>
                </a:extLst>
              </a:tr>
              <a:tr h="564896">
                <a:tc>
                  <a:txBody>
                    <a:bodyPr/>
                    <a:lstStyle/>
                    <a:p>
                      <a:pPr algn="ctr" fontAlgn="b"/>
                      <a:r>
                        <a:rPr lang="en-CA" sz="1400" u="none" strike="noStrike">
                          <a:effectLst/>
                        </a:rPr>
                        <a:t>Macro Avg</a:t>
                      </a:r>
                      <a:endParaRPr lang="en-CA" sz="1400" b="1"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CA" sz="1400" u="none" strike="noStrike">
                          <a:effectLst/>
                        </a:rPr>
                        <a:t>0.76</a:t>
                      </a:r>
                      <a:endParaRPr lang="en-CA" sz="1400" b="0"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CA" sz="1400" u="none" strike="noStrike">
                          <a:effectLst/>
                        </a:rPr>
                        <a:t>0.65</a:t>
                      </a:r>
                      <a:endParaRPr lang="en-CA" sz="1400" b="0"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CA" sz="1400" u="none" strike="noStrike" dirty="0">
                          <a:effectLst/>
                        </a:rPr>
                        <a:t>0.69</a:t>
                      </a:r>
                      <a:endParaRPr lang="en-CA" sz="14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ctr" fontAlgn="b"/>
                      <a:r>
                        <a:rPr lang="en-CA" sz="1400" u="none" strike="noStrike" dirty="0">
                          <a:effectLst/>
                        </a:rPr>
                        <a:t>36,104</a:t>
                      </a:r>
                      <a:endParaRPr lang="en-CA" sz="14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636803330"/>
                  </a:ext>
                </a:extLst>
              </a:tr>
              <a:tr h="564896">
                <a:tc>
                  <a:txBody>
                    <a:bodyPr/>
                    <a:lstStyle/>
                    <a:p>
                      <a:pPr algn="ctr" fontAlgn="b"/>
                      <a:r>
                        <a:rPr lang="en-CA" sz="1400" u="none" strike="noStrike">
                          <a:effectLst/>
                        </a:rPr>
                        <a:t>Weighted Avg</a:t>
                      </a:r>
                      <a:endParaRPr lang="en-CA" sz="1400" b="1"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CA" sz="1400" u="none" strike="noStrike">
                          <a:effectLst/>
                        </a:rPr>
                        <a:t>0.97</a:t>
                      </a:r>
                      <a:endParaRPr lang="en-CA" sz="1400" b="0"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CA" sz="1400" u="none" strike="noStrike">
                          <a:effectLst/>
                        </a:rPr>
                        <a:t>0.98</a:t>
                      </a:r>
                      <a:endParaRPr lang="en-CA" sz="1400" b="0"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CA" sz="1400" u="none" strike="noStrike">
                          <a:effectLst/>
                        </a:rPr>
                        <a:t>0.98</a:t>
                      </a:r>
                      <a:endParaRPr lang="en-CA" sz="1400" b="0"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CA" sz="1400" u="none" strike="noStrike" dirty="0">
                          <a:effectLst/>
                        </a:rPr>
                        <a:t>36,104</a:t>
                      </a:r>
                      <a:endParaRPr lang="en-CA" sz="14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947675509"/>
                  </a:ext>
                </a:extLst>
              </a:tr>
            </a:tbl>
          </a:graphicData>
        </a:graphic>
      </p:graphicFrame>
      <p:sp>
        <p:nvSpPr>
          <p:cNvPr id="5" name="Rectangle 4">
            <a:extLst>
              <a:ext uri="{FF2B5EF4-FFF2-40B4-BE49-F238E27FC236}">
                <a16:creationId xmlns:a16="http://schemas.microsoft.com/office/drawing/2014/main" id="{11A47815-7AD7-ADBB-9A40-ADDCF37BF8B9}"/>
              </a:ext>
            </a:extLst>
          </p:cNvPr>
          <p:cNvSpPr/>
          <p:nvPr/>
        </p:nvSpPr>
        <p:spPr>
          <a:xfrm>
            <a:off x="6928104" y="2161032"/>
            <a:ext cx="5154168" cy="33893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2000" dirty="0"/>
              <a:t>For fraud detection, recall is crucial — missing fraud means real financial loss.</a:t>
            </a:r>
            <a:br>
              <a:rPr lang="en-US" sz="2000" dirty="0"/>
            </a:br>
            <a:r>
              <a:rPr lang="en-US" sz="2000" dirty="0"/>
              <a:t>To fix this, we should apply techniques like SMOTE or cost-sensitive models to improve fraud detection performance.</a:t>
            </a:r>
            <a:endParaRPr lang="en-CA" sz="2000" dirty="0"/>
          </a:p>
        </p:txBody>
      </p:sp>
      <p:sp>
        <p:nvSpPr>
          <p:cNvPr id="7" name="TextBox 6">
            <a:extLst>
              <a:ext uri="{FF2B5EF4-FFF2-40B4-BE49-F238E27FC236}">
                <a16:creationId xmlns:a16="http://schemas.microsoft.com/office/drawing/2014/main" id="{C1DF2817-4408-AACB-CF14-59458CD02208}"/>
              </a:ext>
            </a:extLst>
          </p:cNvPr>
          <p:cNvSpPr txBox="1"/>
          <p:nvPr/>
        </p:nvSpPr>
        <p:spPr>
          <a:xfrm>
            <a:off x="2907792" y="222504"/>
            <a:ext cx="6373368" cy="707886"/>
          </a:xfrm>
          <a:prstGeom prst="rect">
            <a:avLst/>
          </a:prstGeom>
          <a:noFill/>
        </p:spPr>
        <p:txBody>
          <a:bodyPr wrap="square" rtlCol="0">
            <a:spAutoFit/>
          </a:bodyPr>
          <a:lstStyle/>
          <a:p>
            <a:pPr algn="ctr"/>
            <a:r>
              <a:rPr lang="en-US" sz="4000" b="1" dirty="0">
                <a:solidFill>
                  <a:srgbClr val="00B0F0"/>
                </a:solidFill>
              </a:rPr>
              <a:t>Classification report </a:t>
            </a:r>
            <a:endParaRPr lang="en-CA" sz="4000" b="1" dirty="0">
              <a:solidFill>
                <a:srgbClr val="00B0F0"/>
              </a:solidFill>
            </a:endParaRPr>
          </a:p>
        </p:txBody>
      </p:sp>
      <p:sp>
        <p:nvSpPr>
          <p:cNvPr id="8" name="Arrow: Right 7">
            <a:extLst>
              <a:ext uri="{FF2B5EF4-FFF2-40B4-BE49-F238E27FC236}">
                <a16:creationId xmlns:a16="http://schemas.microsoft.com/office/drawing/2014/main" id="{8B9D4E41-4919-F12E-91A8-7189739CF601}"/>
              </a:ext>
            </a:extLst>
          </p:cNvPr>
          <p:cNvSpPr/>
          <p:nvPr/>
        </p:nvSpPr>
        <p:spPr>
          <a:xfrm>
            <a:off x="5808726" y="3429000"/>
            <a:ext cx="938784" cy="707886"/>
          </a:xfrm>
          <a:prstGeom prst="rightArrow">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2005024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Mesh</Template>
  <TotalTime>4954</TotalTime>
  <Words>1012</Words>
  <Application>Microsoft Office PowerPoint</Application>
  <PresentationFormat>Widescreen</PresentationFormat>
  <Paragraphs>190</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Aptos</vt:lpstr>
      <vt:lpstr>Aptos Narrow</vt:lpstr>
      <vt:lpstr>Arial</vt:lpstr>
      <vt:lpstr>Century Gothic</vt:lpstr>
      <vt:lpstr>Consolas</vt:lpstr>
      <vt:lpstr>Wingdings</vt:lpstr>
      <vt:lpstr>Mesh</vt:lpstr>
      <vt:lpstr>Optimizing Supply Chain Operation</vt:lpstr>
      <vt:lpstr>PowerPoint Presentation</vt:lpstr>
      <vt:lpstr>PowerPoint Presentation</vt:lpstr>
      <vt:lpstr>PowerPoint Presentation</vt:lpstr>
      <vt:lpstr>PowerPoint Presentation</vt:lpstr>
      <vt:lpstr>Phase – 1 Churn analysis with LTV</vt:lpstr>
      <vt:lpstr>PowerPoint Presentation</vt:lpstr>
      <vt:lpstr>Phase 2  Fraud Order Detection</vt:lpstr>
      <vt:lpstr>PowerPoint Presentation</vt:lpstr>
      <vt:lpstr>SMOTE balances the dataset by creating synthetic minority class samples. It helps the model learn rare cases better and avoids bias toward the majority class.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SHIVAM SHARMA</dc:creator>
  <cp:lastModifiedBy>SHIVAM SHARMA</cp:lastModifiedBy>
  <cp:revision>37</cp:revision>
  <dcterms:created xsi:type="dcterms:W3CDTF">2025-04-12T10:33:02Z</dcterms:created>
  <dcterms:modified xsi:type="dcterms:W3CDTF">2025-04-23T22:29:01Z</dcterms:modified>
</cp:coreProperties>
</file>